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5"/>
    <p:sldMasterId id="2147483694" r:id="rId6"/>
  </p:sldMasterIdLst>
  <p:notesMasterIdLst>
    <p:notesMasterId r:id="rId19"/>
  </p:notesMasterIdLst>
  <p:handoutMasterIdLst>
    <p:handoutMasterId r:id="rId20"/>
  </p:handoutMasterIdLst>
  <p:sldIdLst>
    <p:sldId id="290" r:id="rId7"/>
    <p:sldId id="286" r:id="rId8"/>
    <p:sldId id="287" r:id="rId9"/>
    <p:sldId id="289" r:id="rId10"/>
    <p:sldId id="309" r:id="rId11"/>
    <p:sldId id="310" r:id="rId12"/>
    <p:sldId id="303" r:id="rId13"/>
    <p:sldId id="294" r:id="rId14"/>
    <p:sldId id="299" r:id="rId15"/>
    <p:sldId id="297" r:id="rId16"/>
    <p:sldId id="300" r:id="rId17"/>
    <p:sldId id="30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008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748" autoAdjust="0"/>
    <p:restoredTop sz="65679" autoAdjust="0"/>
  </p:normalViewPr>
  <p:slideViewPr>
    <p:cSldViewPr snapToGrid="0">
      <p:cViewPr varScale="1">
        <p:scale>
          <a:sx n="41" d="100"/>
          <a:sy n="41" d="100"/>
        </p:scale>
        <p:origin x="1716"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dp-c1-fc-staff.serc.ac.uk\Staff\A\RArmstrong\SERC%20Schools%20Partnership\Board%20of%20Governors\EF%20Income%20by%20College%20last%204yr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rarmstrong\AppData\Local\Microsoft\Windows\INetCache\Content.Outlook\E78ONT5J\Copy%20of%20EF%20Enrolment%20and%20Progression%20Analysis%20Vs2.2%20(003).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Sheet1!$A$3</c:f>
              <c:strCache>
                <c:ptCount val="1"/>
                <c:pt idx="0">
                  <c:v>BMC</c:v>
                </c:pt>
              </c:strCache>
            </c:strRef>
          </c:tx>
          <c:spPr>
            <a:ln w="28575" cap="rnd">
              <a:solidFill>
                <a:schemeClr val="accent1"/>
              </a:solidFill>
              <a:round/>
            </a:ln>
            <a:effectLst/>
          </c:spPr>
          <c:marker>
            <c:symbol val="none"/>
          </c:marker>
          <c:cat>
            <c:strRef>
              <c:f>Sheet1!$B$2:$E$2</c:f>
              <c:strCache>
                <c:ptCount val="4"/>
                <c:pt idx="0">
                  <c:v>2015/16</c:v>
                </c:pt>
                <c:pt idx="1">
                  <c:v>2016/17</c:v>
                </c:pt>
                <c:pt idx="2">
                  <c:v>2017/18</c:v>
                </c:pt>
                <c:pt idx="3">
                  <c:v>2018/19</c:v>
                </c:pt>
              </c:strCache>
            </c:strRef>
          </c:cat>
          <c:val>
            <c:numRef>
              <c:f>Sheet1!$B$3:$E$3</c:f>
              <c:numCache>
                <c:formatCode>General</c:formatCode>
                <c:ptCount val="4"/>
                <c:pt idx="0">
                  <c:v>327</c:v>
                </c:pt>
                <c:pt idx="1">
                  <c:v>350</c:v>
                </c:pt>
                <c:pt idx="2">
                  <c:v>260</c:v>
                </c:pt>
                <c:pt idx="3">
                  <c:v>240</c:v>
                </c:pt>
              </c:numCache>
            </c:numRef>
          </c:val>
          <c:smooth val="0"/>
          <c:extLst>
            <c:ext xmlns:c16="http://schemas.microsoft.com/office/drawing/2014/chart" uri="{C3380CC4-5D6E-409C-BE32-E72D297353CC}">
              <c16:uniqueId val="{00000000-2971-4CBC-A242-041DEE8D2046}"/>
            </c:ext>
          </c:extLst>
        </c:ser>
        <c:ser>
          <c:idx val="1"/>
          <c:order val="1"/>
          <c:tx>
            <c:strRef>
              <c:f>Sheet1!$A$4</c:f>
              <c:strCache>
                <c:ptCount val="1"/>
                <c:pt idx="0">
                  <c:v>NRC</c:v>
                </c:pt>
              </c:strCache>
            </c:strRef>
          </c:tx>
          <c:spPr>
            <a:ln w="28575" cap="rnd">
              <a:solidFill>
                <a:schemeClr val="accent2"/>
              </a:solidFill>
              <a:round/>
            </a:ln>
            <a:effectLst/>
          </c:spPr>
          <c:marker>
            <c:symbol val="none"/>
          </c:marker>
          <c:cat>
            <c:strRef>
              <c:f>Sheet1!$B$2:$E$2</c:f>
              <c:strCache>
                <c:ptCount val="4"/>
                <c:pt idx="0">
                  <c:v>2015/16</c:v>
                </c:pt>
                <c:pt idx="1">
                  <c:v>2016/17</c:v>
                </c:pt>
                <c:pt idx="2">
                  <c:v>2017/18</c:v>
                </c:pt>
                <c:pt idx="3">
                  <c:v>2018/19</c:v>
                </c:pt>
              </c:strCache>
            </c:strRef>
          </c:cat>
          <c:val>
            <c:numRef>
              <c:f>Sheet1!$B$4:$E$4</c:f>
              <c:numCache>
                <c:formatCode>General</c:formatCode>
                <c:ptCount val="4"/>
                <c:pt idx="0">
                  <c:v>1160</c:v>
                </c:pt>
                <c:pt idx="1">
                  <c:v>715</c:v>
                </c:pt>
                <c:pt idx="2">
                  <c:v>525</c:v>
                </c:pt>
                <c:pt idx="3">
                  <c:v>540</c:v>
                </c:pt>
              </c:numCache>
            </c:numRef>
          </c:val>
          <c:smooth val="0"/>
          <c:extLst>
            <c:ext xmlns:c16="http://schemas.microsoft.com/office/drawing/2014/chart" uri="{C3380CC4-5D6E-409C-BE32-E72D297353CC}">
              <c16:uniqueId val="{00000001-2971-4CBC-A242-041DEE8D2046}"/>
            </c:ext>
          </c:extLst>
        </c:ser>
        <c:ser>
          <c:idx val="2"/>
          <c:order val="2"/>
          <c:tx>
            <c:strRef>
              <c:f>Sheet1!$A$5</c:f>
              <c:strCache>
                <c:ptCount val="1"/>
                <c:pt idx="0">
                  <c:v>NWRC</c:v>
                </c:pt>
              </c:strCache>
            </c:strRef>
          </c:tx>
          <c:spPr>
            <a:ln w="28575" cap="rnd">
              <a:solidFill>
                <a:schemeClr val="accent3"/>
              </a:solidFill>
              <a:round/>
            </a:ln>
            <a:effectLst/>
          </c:spPr>
          <c:marker>
            <c:symbol val="none"/>
          </c:marker>
          <c:cat>
            <c:strRef>
              <c:f>Sheet1!$B$2:$E$2</c:f>
              <c:strCache>
                <c:ptCount val="4"/>
                <c:pt idx="0">
                  <c:v>2015/16</c:v>
                </c:pt>
                <c:pt idx="1">
                  <c:v>2016/17</c:v>
                </c:pt>
                <c:pt idx="2">
                  <c:v>2017/18</c:v>
                </c:pt>
                <c:pt idx="3">
                  <c:v>2018/19</c:v>
                </c:pt>
              </c:strCache>
            </c:strRef>
          </c:cat>
          <c:val>
            <c:numRef>
              <c:f>Sheet1!$B$5:$E$5</c:f>
              <c:numCache>
                <c:formatCode>General</c:formatCode>
                <c:ptCount val="4"/>
                <c:pt idx="0">
                  <c:v>630</c:v>
                </c:pt>
                <c:pt idx="1">
                  <c:v>568</c:v>
                </c:pt>
                <c:pt idx="2">
                  <c:v>522</c:v>
                </c:pt>
                <c:pt idx="3">
                  <c:v>416</c:v>
                </c:pt>
              </c:numCache>
            </c:numRef>
          </c:val>
          <c:smooth val="0"/>
          <c:extLst>
            <c:ext xmlns:c16="http://schemas.microsoft.com/office/drawing/2014/chart" uri="{C3380CC4-5D6E-409C-BE32-E72D297353CC}">
              <c16:uniqueId val="{00000002-2971-4CBC-A242-041DEE8D2046}"/>
            </c:ext>
          </c:extLst>
        </c:ser>
        <c:ser>
          <c:idx val="3"/>
          <c:order val="3"/>
          <c:tx>
            <c:strRef>
              <c:f>Sheet1!$A$6</c:f>
              <c:strCache>
                <c:ptCount val="1"/>
                <c:pt idx="0">
                  <c:v>SERC</c:v>
                </c:pt>
              </c:strCache>
            </c:strRef>
          </c:tx>
          <c:spPr>
            <a:ln w="28575" cap="rnd">
              <a:solidFill>
                <a:schemeClr val="accent4"/>
              </a:solidFill>
              <a:round/>
            </a:ln>
            <a:effectLst/>
          </c:spPr>
          <c:marker>
            <c:symbol val="none"/>
          </c:marker>
          <c:cat>
            <c:strRef>
              <c:f>Sheet1!$B$2:$E$2</c:f>
              <c:strCache>
                <c:ptCount val="4"/>
                <c:pt idx="0">
                  <c:v>2015/16</c:v>
                </c:pt>
                <c:pt idx="1">
                  <c:v>2016/17</c:v>
                </c:pt>
                <c:pt idx="2">
                  <c:v>2017/18</c:v>
                </c:pt>
                <c:pt idx="3">
                  <c:v>2018/19</c:v>
                </c:pt>
              </c:strCache>
            </c:strRef>
          </c:cat>
          <c:val>
            <c:numRef>
              <c:f>Sheet1!$B$6:$E$6</c:f>
              <c:numCache>
                <c:formatCode>General</c:formatCode>
                <c:ptCount val="4"/>
                <c:pt idx="0">
                  <c:v>890</c:v>
                </c:pt>
                <c:pt idx="1">
                  <c:v>817</c:v>
                </c:pt>
                <c:pt idx="2">
                  <c:v>790</c:v>
                </c:pt>
                <c:pt idx="3">
                  <c:v>690</c:v>
                </c:pt>
              </c:numCache>
            </c:numRef>
          </c:val>
          <c:smooth val="0"/>
          <c:extLst>
            <c:ext xmlns:c16="http://schemas.microsoft.com/office/drawing/2014/chart" uri="{C3380CC4-5D6E-409C-BE32-E72D297353CC}">
              <c16:uniqueId val="{00000003-2971-4CBC-A242-041DEE8D2046}"/>
            </c:ext>
          </c:extLst>
        </c:ser>
        <c:ser>
          <c:idx val="4"/>
          <c:order val="4"/>
          <c:tx>
            <c:strRef>
              <c:f>Sheet1!$A$7</c:f>
              <c:strCache>
                <c:ptCount val="1"/>
                <c:pt idx="0">
                  <c:v>SRC</c:v>
                </c:pt>
              </c:strCache>
            </c:strRef>
          </c:tx>
          <c:spPr>
            <a:ln w="28575" cap="rnd">
              <a:solidFill>
                <a:schemeClr val="accent5"/>
              </a:solidFill>
              <a:round/>
            </a:ln>
            <a:effectLst/>
          </c:spPr>
          <c:marker>
            <c:symbol val="none"/>
          </c:marker>
          <c:cat>
            <c:strRef>
              <c:f>Sheet1!$B$2:$E$2</c:f>
              <c:strCache>
                <c:ptCount val="4"/>
                <c:pt idx="0">
                  <c:v>2015/16</c:v>
                </c:pt>
                <c:pt idx="1">
                  <c:v>2016/17</c:v>
                </c:pt>
                <c:pt idx="2">
                  <c:v>2017/18</c:v>
                </c:pt>
                <c:pt idx="3">
                  <c:v>2018/19</c:v>
                </c:pt>
              </c:strCache>
            </c:strRef>
          </c:cat>
          <c:val>
            <c:numRef>
              <c:f>Sheet1!$B$7:$E$7</c:f>
              <c:numCache>
                <c:formatCode>General</c:formatCode>
                <c:ptCount val="4"/>
                <c:pt idx="0">
                  <c:v>1400</c:v>
                </c:pt>
                <c:pt idx="1">
                  <c:v>1280</c:v>
                </c:pt>
                <c:pt idx="2">
                  <c:v>1100</c:v>
                </c:pt>
                <c:pt idx="3">
                  <c:v>1000</c:v>
                </c:pt>
              </c:numCache>
            </c:numRef>
          </c:val>
          <c:smooth val="0"/>
          <c:extLst>
            <c:ext xmlns:c16="http://schemas.microsoft.com/office/drawing/2014/chart" uri="{C3380CC4-5D6E-409C-BE32-E72D297353CC}">
              <c16:uniqueId val="{00000004-2971-4CBC-A242-041DEE8D2046}"/>
            </c:ext>
          </c:extLst>
        </c:ser>
        <c:ser>
          <c:idx val="5"/>
          <c:order val="5"/>
          <c:tx>
            <c:strRef>
              <c:f>Sheet1!$A$8</c:f>
              <c:strCache>
                <c:ptCount val="1"/>
                <c:pt idx="0">
                  <c:v>SWC</c:v>
                </c:pt>
              </c:strCache>
            </c:strRef>
          </c:tx>
          <c:spPr>
            <a:ln w="28575" cap="rnd">
              <a:solidFill>
                <a:schemeClr val="accent6"/>
              </a:solidFill>
              <a:round/>
            </a:ln>
            <a:effectLst/>
          </c:spPr>
          <c:marker>
            <c:symbol val="none"/>
          </c:marker>
          <c:cat>
            <c:strRef>
              <c:f>Sheet1!$B$2:$E$2</c:f>
              <c:strCache>
                <c:ptCount val="4"/>
                <c:pt idx="0">
                  <c:v>2015/16</c:v>
                </c:pt>
                <c:pt idx="1">
                  <c:v>2016/17</c:v>
                </c:pt>
                <c:pt idx="2">
                  <c:v>2017/18</c:v>
                </c:pt>
                <c:pt idx="3">
                  <c:v>2018/19</c:v>
                </c:pt>
              </c:strCache>
            </c:strRef>
          </c:cat>
          <c:val>
            <c:numRef>
              <c:f>Sheet1!$B$8:$E$8</c:f>
              <c:numCache>
                <c:formatCode>General</c:formatCode>
                <c:ptCount val="4"/>
                <c:pt idx="0">
                  <c:v>1000</c:v>
                </c:pt>
                <c:pt idx="1">
                  <c:v>988</c:v>
                </c:pt>
                <c:pt idx="2">
                  <c:v>850</c:v>
                </c:pt>
                <c:pt idx="3">
                  <c:v>693</c:v>
                </c:pt>
              </c:numCache>
            </c:numRef>
          </c:val>
          <c:smooth val="0"/>
          <c:extLst>
            <c:ext xmlns:c16="http://schemas.microsoft.com/office/drawing/2014/chart" uri="{C3380CC4-5D6E-409C-BE32-E72D297353CC}">
              <c16:uniqueId val="{00000005-2971-4CBC-A242-041DEE8D2046}"/>
            </c:ext>
          </c:extLst>
        </c:ser>
        <c:dLbls>
          <c:showLegendKey val="0"/>
          <c:showVal val="0"/>
          <c:showCatName val="0"/>
          <c:showSerName val="0"/>
          <c:showPercent val="0"/>
          <c:showBubbleSize val="0"/>
        </c:dLbls>
        <c:smooth val="0"/>
        <c:axId val="547685800"/>
        <c:axId val="547681208"/>
      </c:lineChart>
      <c:catAx>
        <c:axId val="5476858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7681208"/>
        <c:crosses val="autoZero"/>
        <c:auto val="1"/>
        <c:lblAlgn val="ctr"/>
        <c:lblOffset val="100"/>
        <c:noMultiLvlLbl val="0"/>
      </c:catAx>
      <c:valAx>
        <c:axId val="5476812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76858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[Copy of EF Enrolment and Progression Analysis Vs2.2 (003).xlsx]Analysis Progression!PivotTable1</c:name>
    <c:fmtId val="-1"/>
  </c:pivotSource>
  <c:chart>
    <c:autoTitleDeleted val="1"/>
    <c:pivotFmts>
      <c:pivotFmt>
        <c:idx val="0"/>
        <c:spPr>
          <a:solidFill>
            <a:schemeClr val="accent1"/>
          </a:solidFill>
          <a:ln w="28575" cap="rnd">
            <a:solidFill>
              <a:schemeClr val="accent1"/>
            </a:solidFill>
            <a:round/>
          </a:ln>
          <a:effectLst/>
        </c:spPr>
        <c:marker>
          <c:symbol val="none"/>
        </c:marker>
      </c:pivotFmt>
      <c:pivotFmt>
        <c:idx val="1"/>
        <c:spPr>
          <a:solidFill>
            <a:schemeClr val="accent1"/>
          </a:solidFill>
          <a:ln w="28575" cap="rnd">
            <a:solidFill>
              <a:schemeClr val="accent1"/>
            </a:solidFill>
            <a:round/>
          </a:ln>
          <a:effectLst/>
        </c:spPr>
        <c:marker>
          <c:symbol val="none"/>
        </c:marker>
      </c:pivotFmt>
      <c:pivotFmt>
        <c:idx val="2"/>
        <c:spPr>
          <a:solidFill>
            <a:schemeClr val="accent1"/>
          </a:solidFill>
          <a:ln w="28575" cap="rnd">
            <a:solidFill>
              <a:schemeClr val="accent1"/>
            </a:solidFill>
            <a:round/>
          </a:ln>
          <a:effectLst/>
        </c:spPr>
        <c:marker>
          <c:symbol val="none"/>
        </c:marker>
      </c:pivotFmt>
      <c:pivotFmt>
        <c:idx val="3"/>
        <c:spPr>
          <a:solidFill>
            <a:schemeClr val="accent1"/>
          </a:solidFill>
          <a:ln w="28575" cap="rnd">
            <a:solidFill>
              <a:schemeClr val="accent1"/>
            </a:solidFill>
            <a:round/>
          </a:ln>
          <a:effectLst/>
        </c:spPr>
        <c:marker>
          <c:symbol val="none"/>
        </c:marker>
      </c:pivotFmt>
      <c:pivotFmt>
        <c:idx val="4"/>
        <c:spPr>
          <a:solidFill>
            <a:schemeClr val="accent1"/>
          </a:solidFill>
          <a:ln w="28575" cap="rnd">
            <a:solidFill>
              <a:schemeClr val="accent1"/>
            </a:solidFill>
            <a:round/>
          </a:ln>
          <a:effectLst/>
        </c:spPr>
        <c:marker>
          <c:symbol val="none"/>
        </c:marker>
      </c:pivotFmt>
      <c:pivotFmt>
        <c:idx val="5"/>
        <c:spPr>
          <a:solidFill>
            <a:schemeClr val="accent1"/>
          </a:solidFill>
          <a:ln w="28575" cap="rnd">
            <a:solidFill>
              <a:schemeClr val="accent1"/>
            </a:solidFill>
            <a:round/>
          </a:ln>
          <a:effectLst/>
        </c:spPr>
        <c:marker>
          <c:symbol val="none"/>
        </c:marker>
      </c:pivotFmt>
      <c:pivotFmt>
        <c:idx val="6"/>
        <c:spPr>
          <a:solidFill>
            <a:schemeClr val="accent1"/>
          </a:solidFill>
          <a:ln w="28575" cap="rnd">
            <a:solidFill>
              <a:schemeClr val="accent1"/>
            </a:solidFill>
            <a:round/>
          </a:ln>
          <a:effectLst/>
        </c:spPr>
        <c:marker>
          <c:symbol val="none"/>
        </c:marker>
      </c:pivotFmt>
      <c:pivotFmt>
        <c:idx val="7"/>
        <c:spPr>
          <a:solidFill>
            <a:schemeClr val="accent1"/>
          </a:solidFill>
          <a:ln w="28575" cap="rnd">
            <a:solidFill>
              <a:schemeClr val="accent1"/>
            </a:solidFill>
            <a:round/>
          </a:ln>
          <a:effectLst/>
        </c:spPr>
        <c:marker>
          <c:symbol val="none"/>
        </c:marker>
      </c:pivotFmt>
      <c:pivotFmt>
        <c:idx val="8"/>
        <c:spPr>
          <a:solidFill>
            <a:schemeClr val="accent1"/>
          </a:solidFill>
          <a:ln w="28575" cap="rnd">
            <a:solidFill>
              <a:schemeClr val="accent1"/>
            </a:solidFill>
            <a:round/>
          </a:ln>
          <a:effectLst/>
        </c:spPr>
        <c:marker>
          <c:symbol val="none"/>
        </c:marker>
      </c:pivotFmt>
      <c:pivotFmt>
        <c:idx val="9"/>
        <c:spPr>
          <a:solidFill>
            <a:schemeClr val="accent1"/>
          </a:solidFill>
          <a:ln w="28575" cap="rnd">
            <a:solidFill>
              <a:schemeClr val="accent1"/>
            </a:solidFill>
            <a:round/>
          </a:ln>
          <a:effectLst/>
        </c:spPr>
        <c:marker>
          <c:symbol val="none"/>
        </c:marker>
      </c:pivotFmt>
      <c:pivotFmt>
        <c:idx val="10"/>
        <c:spPr>
          <a:solidFill>
            <a:schemeClr val="accent1"/>
          </a:solidFill>
          <a:ln w="28575" cap="rnd">
            <a:solidFill>
              <a:schemeClr val="accent1"/>
            </a:solidFill>
            <a:round/>
          </a:ln>
          <a:effectLst/>
        </c:spPr>
        <c:marker>
          <c:symbol val="none"/>
        </c:marker>
      </c:pivotFmt>
      <c:pivotFmt>
        <c:idx val="11"/>
        <c:spPr>
          <a:solidFill>
            <a:schemeClr val="accent1"/>
          </a:solidFill>
          <a:ln w="28575" cap="rnd">
            <a:solidFill>
              <a:schemeClr val="accent1"/>
            </a:solidFill>
            <a:round/>
          </a:ln>
          <a:effectLst/>
        </c:spPr>
        <c:marker>
          <c:symbol val="none"/>
        </c:marker>
      </c:pivotFmt>
      <c:pivotFmt>
        <c:idx val="12"/>
        <c:spPr>
          <a:solidFill>
            <a:schemeClr val="accent1"/>
          </a:solidFill>
          <a:ln w="28575" cap="rnd">
            <a:solidFill>
              <a:schemeClr val="bg1"/>
            </a:solidFill>
            <a:round/>
          </a:ln>
          <a:effectLst/>
        </c:spPr>
        <c:marker>
          <c:symbol val="none"/>
        </c:marker>
      </c:pivotFmt>
      <c:pivotFmt>
        <c:idx val="13"/>
        <c:spPr>
          <a:solidFill>
            <a:schemeClr val="accent1"/>
          </a:solidFill>
          <a:ln w="28575" cap="rnd">
            <a:solidFill>
              <a:schemeClr val="accent1"/>
            </a:solidFill>
            <a:round/>
          </a:ln>
          <a:effectLst/>
        </c:spPr>
        <c:marker>
          <c:symbol val="none"/>
        </c:marker>
      </c:pivotFmt>
      <c:pivotFmt>
        <c:idx val="14"/>
        <c:spPr>
          <a:solidFill>
            <a:schemeClr val="accent1"/>
          </a:solidFill>
          <a:ln w="28575" cap="rnd">
            <a:solidFill>
              <a:schemeClr val="accent1"/>
            </a:solidFill>
            <a:round/>
          </a:ln>
          <a:effectLst/>
        </c:spPr>
        <c:marker>
          <c:symbol val="none"/>
        </c:marker>
      </c:pivotFmt>
      <c:pivotFmt>
        <c:idx val="15"/>
        <c:spPr>
          <a:solidFill>
            <a:schemeClr val="accent1"/>
          </a:solidFill>
          <a:ln w="28575" cap="rnd">
            <a:solidFill>
              <a:schemeClr val="accent1"/>
            </a:solidFill>
            <a:round/>
          </a:ln>
          <a:effectLst/>
        </c:spPr>
        <c:marker>
          <c:symbol val="none"/>
        </c:marker>
      </c:pivotFmt>
      <c:pivotFmt>
        <c:idx val="16"/>
        <c:spPr>
          <a:solidFill>
            <a:schemeClr val="accent1"/>
          </a:solidFill>
          <a:ln w="28575" cap="rnd">
            <a:solidFill>
              <a:srgbClr val="002060"/>
            </a:solidFill>
            <a:round/>
          </a:ln>
          <a:effectLst/>
        </c:spPr>
        <c:marker>
          <c:symbol val="none"/>
        </c:marker>
      </c:pivotFmt>
      <c:pivotFmt>
        <c:idx val="17"/>
        <c:spPr>
          <a:solidFill>
            <a:schemeClr val="accent1"/>
          </a:solidFill>
          <a:ln w="28575" cap="rnd">
            <a:solidFill>
              <a:schemeClr val="accent1"/>
            </a:solidFill>
            <a:round/>
          </a:ln>
          <a:effectLst/>
        </c:spPr>
        <c:marker>
          <c:symbol val="none"/>
        </c:marker>
      </c:pivotFmt>
      <c:pivotFmt>
        <c:idx val="18"/>
        <c:spPr>
          <a:solidFill>
            <a:schemeClr val="accent1"/>
          </a:solidFill>
          <a:ln w="28575" cap="rnd">
            <a:solidFill>
              <a:srgbClr val="7030A0"/>
            </a:solidFill>
            <a:round/>
          </a:ln>
          <a:effectLst/>
        </c:spPr>
        <c:marker>
          <c:symbol val="none"/>
        </c:marker>
      </c:pivotFmt>
      <c:pivotFmt>
        <c:idx val="19"/>
        <c:spPr>
          <a:solidFill>
            <a:schemeClr val="accent1"/>
          </a:solidFill>
          <a:ln w="28575" cap="rnd">
            <a:solidFill>
              <a:schemeClr val="accent1"/>
            </a:solidFill>
            <a:round/>
          </a:ln>
          <a:effectLst/>
        </c:spPr>
        <c:marker>
          <c:symbol val="none"/>
        </c:marker>
      </c:pivotFmt>
      <c:pivotFmt>
        <c:idx val="20"/>
        <c:spPr>
          <a:solidFill>
            <a:schemeClr val="accent1"/>
          </a:solidFill>
          <a:ln w="28575" cap="rnd">
            <a:solidFill>
              <a:schemeClr val="bg1">
                <a:alpha val="0"/>
              </a:schemeClr>
            </a:solidFill>
            <a:round/>
          </a:ln>
          <a:effectLst/>
        </c:spPr>
        <c:marker>
          <c:symbol val="none"/>
        </c:marker>
      </c:pivotFmt>
      <c:pivotFmt>
        <c:idx val="21"/>
        <c:spPr>
          <a:solidFill>
            <a:schemeClr val="accent1"/>
          </a:solidFill>
          <a:ln w="28575" cap="rnd">
            <a:solidFill>
              <a:schemeClr val="accent1"/>
            </a:solidFill>
            <a:round/>
          </a:ln>
          <a:effectLst/>
        </c:spPr>
        <c:marker>
          <c:symbol val="none"/>
        </c:marker>
      </c:pivotFmt>
      <c:pivotFmt>
        <c:idx val="22"/>
        <c:spPr>
          <a:solidFill>
            <a:schemeClr val="accent1"/>
          </a:solidFill>
          <a:ln w="28575" cap="rnd">
            <a:solidFill>
              <a:schemeClr val="accent1"/>
            </a:solidFill>
            <a:round/>
          </a:ln>
          <a:effectLst/>
        </c:spPr>
        <c:marker>
          <c:symbol val="none"/>
        </c:marker>
      </c:pivotFmt>
      <c:pivotFmt>
        <c:idx val="23"/>
        <c:spPr>
          <a:solidFill>
            <a:schemeClr val="accent1"/>
          </a:solidFill>
          <a:ln w="28575" cap="rnd">
            <a:solidFill>
              <a:schemeClr val="accent1"/>
            </a:solidFill>
            <a:round/>
          </a:ln>
          <a:effectLst/>
        </c:spPr>
        <c:marker>
          <c:symbol val="none"/>
        </c:marker>
      </c:pivotFmt>
      <c:pivotFmt>
        <c:idx val="24"/>
        <c:spPr>
          <a:solidFill>
            <a:schemeClr val="accent1"/>
          </a:solidFill>
          <a:ln w="28575" cap="rnd">
            <a:solidFill>
              <a:schemeClr val="accent1"/>
            </a:solidFill>
            <a:round/>
          </a:ln>
          <a:effectLst/>
        </c:spPr>
        <c:marker>
          <c:symbol val="none"/>
        </c:marker>
      </c:pivotFmt>
      <c:pivotFmt>
        <c:idx val="25"/>
        <c:spPr>
          <a:solidFill>
            <a:schemeClr val="accent1"/>
          </a:solidFill>
          <a:ln w="28575" cap="rnd">
            <a:solidFill>
              <a:schemeClr val="accent1"/>
            </a:solidFill>
            <a:round/>
          </a:ln>
          <a:effectLst/>
        </c:spPr>
        <c:marker>
          <c:symbol val="none"/>
        </c:marker>
      </c:pivotFmt>
      <c:pivotFmt>
        <c:idx val="26"/>
        <c:spPr>
          <a:solidFill>
            <a:schemeClr val="accent1"/>
          </a:solidFill>
          <a:ln w="28575" cap="rnd">
            <a:solidFill>
              <a:schemeClr val="accent1"/>
            </a:solidFill>
            <a:round/>
          </a:ln>
          <a:effectLst/>
        </c:spPr>
        <c:marker>
          <c:symbol val="none"/>
        </c:marker>
      </c:pivotFmt>
      <c:pivotFmt>
        <c:idx val="27"/>
        <c:spPr>
          <a:solidFill>
            <a:schemeClr val="accent1"/>
          </a:solidFill>
          <a:ln w="28575" cap="rnd">
            <a:solidFill>
              <a:schemeClr val="accent1"/>
            </a:solidFill>
            <a:round/>
          </a:ln>
          <a:effectLst/>
        </c:spPr>
        <c:marker>
          <c:symbol val="none"/>
        </c:marker>
      </c:pivotFmt>
      <c:pivotFmt>
        <c:idx val="28"/>
        <c:spPr>
          <a:solidFill>
            <a:schemeClr val="accent1"/>
          </a:solidFill>
          <a:ln w="28575" cap="rnd">
            <a:solidFill>
              <a:schemeClr val="bg1">
                <a:alpha val="0"/>
              </a:schemeClr>
            </a:solidFill>
            <a:round/>
          </a:ln>
          <a:effectLst/>
        </c:spPr>
        <c:marker>
          <c:symbol val="none"/>
        </c:marker>
      </c:pivotFmt>
      <c:pivotFmt>
        <c:idx val="29"/>
        <c:spPr>
          <a:solidFill>
            <a:schemeClr val="accent1"/>
          </a:solidFill>
          <a:ln w="28575" cap="rnd">
            <a:solidFill>
              <a:schemeClr val="accent1"/>
            </a:solidFill>
            <a:round/>
          </a:ln>
          <a:effectLst/>
        </c:spPr>
        <c:marker>
          <c:symbol val="none"/>
        </c:marker>
      </c:pivotFmt>
      <c:pivotFmt>
        <c:idx val="30"/>
        <c:spPr>
          <a:solidFill>
            <a:schemeClr val="accent1"/>
          </a:solidFill>
          <a:ln w="28575" cap="rnd">
            <a:solidFill>
              <a:schemeClr val="accent1"/>
            </a:solidFill>
            <a:round/>
          </a:ln>
          <a:effectLst/>
        </c:spPr>
        <c:marker>
          <c:symbol val="none"/>
        </c:marker>
      </c:pivotFmt>
      <c:pivotFmt>
        <c:idx val="31"/>
        <c:spPr>
          <a:solidFill>
            <a:schemeClr val="accent1"/>
          </a:solidFill>
          <a:ln w="28575" cap="rnd">
            <a:solidFill>
              <a:schemeClr val="accent1"/>
            </a:solidFill>
            <a:round/>
          </a:ln>
          <a:effectLst/>
        </c:spPr>
        <c:marker>
          <c:symbol val="none"/>
        </c:marker>
      </c:pivotFmt>
      <c:pivotFmt>
        <c:idx val="32"/>
        <c:spPr>
          <a:solidFill>
            <a:schemeClr val="accent1"/>
          </a:solidFill>
          <a:ln w="28575" cap="rnd">
            <a:solidFill>
              <a:schemeClr val="accent1"/>
            </a:solidFill>
            <a:round/>
          </a:ln>
          <a:effectLst/>
        </c:spPr>
        <c:marker>
          <c:symbol val="none"/>
        </c:marker>
      </c:pivotFmt>
      <c:pivotFmt>
        <c:idx val="33"/>
        <c:spPr>
          <a:solidFill>
            <a:schemeClr val="accent1"/>
          </a:solidFill>
          <a:ln w="28575" cap="rnd">
            <a:solidFill>
              <a:schemeClr val="accent1"/>
            </a:solidFill>
            <a:round/>
          </a:ln>
          <a:effectLst/>
        </c:spPr>
        <c:marker>
          <c:symbol val="none"/>
        </c:marker>
      </c:pivotFmt>
      <c:pivotFmt>
        <c:idx val="34"/>
        <c:spPr>
          <a:solidFill>
            <a:schemeClr val="accent1"/>
          </a:solidFill>
          <a:ln w="28575" cap="rnd">
            <a:solidFill>
              <a:schemeClr val="accent1"/>
            </a:solidFill>
            <a:round/>
          </a:ln>
          <a:effectLst/>
        </c:spPr>
        <c:marker>
          <c:symbol val="none"/>
        </c:marker>
      </c:pivotFmt>
      <c:pivotFmt>
        <c:idx val="35"/>
        <c:spPr>
          <a:solidFill>
            <a:schemeClr val="accent1"/>
          </a:solidFill>
          <a:ln w="28575" cap="rnd">
            <a:solidFill>
              <a:schemeClr val="accent1"/>
            </a:solidFill>
            <a:round/>
          </a:ln>
          <a:effectLst/>
        </c:spPr>
        <c:marker>
          <c:symbol val="none"/>
        </c:marker>
      </c:pivotFmt>
      <c:pivotFmt>
        <c:idx val="36"/>
        <c:spPr>
          <a:solidFill>
            <a:schemeClr val="accent1"/>
          </a:solidFill>
          <a:ln w="28575" cap="rnd">
            <a:solidFill>
              <a:schemeClr val="accent6"/>
            </a:solidFill>
            <a:round/>
          </a:ln>
          <a:effectLst/>
        </c:spPr>
        <c:marker>
          <c:symbol val="none"/>
        </c:marker>
      </c:pivotFmt>
      <c:pivotFmt>
        <c:idx val="37"/>
        <c:spPr>
          <a:solidFill>
            <a:schemeClr val="accent1"/>
          </a:solidFill>
          <a:ln w="28575" cap="rnd">
            <a:solidFill>
              <a:schemeClr val="accent1"/>
            </a:solidFill>
            <a:round/>
          </a:ln>
          <a:effectLst/>
        </c:spPr>
        <c:marker>
          <c:symbol val="none"/>
        </c:marker>
      </c:pivotFmt>
      <c:pivotFmt>
        <c:idx val="38"/>
        <c:spPr>
          <a:solidFill>
            <a:schemeClr val="accent1"/>
          </a:solidFill>
          <a:ln w="28575" cap="rnd">
            <a:solidFill>
              <a:schemeClr val="accent1"/>
            </a:solidFill>
            <a:round/>
          </a:ln>
          <a:effectLst/>
        </c:spPr>
        <c:marker>
          <c:symbol val="none"/>
        </c:marker>
      </c:pivotFmt>
      <c:pivotFmt>
        <c:idx val="39"/>
        <c:spPr>
          <a:solidFill>
            <a:schemeClr val="accent1"/>
          </a:solidFill>
          <a:ln w="28575" cap="rnd">
            <a:solidFill>
              <a:srgbClr val="002060"/>
            </a:solidFill>
            <a:round/>
          </a:ln>
          <a:effectLst/>
        </c:spPr>
        <c:marker>
          <c:symbol val="none"/>
        </c:marker>
      </c:pivotFmt>
      <c:pivotFmt>
        <c:idx val="40"/>
        <c:spPr>
          <a:solidFill>
            <a:schemeClr val="accent1"/>
          </a:solidFill>
          <a:ln w="28575" cap="rnd">
            <a:solidFill>
              <a:schemeClr val="accent1"/>
            </a:solidFill>
            <a:round/>
          </a:ln>
          <a:effectLst/>
        </c:spPr>
        <c:marker>
          <c:symbol val="none"/>
        </c:marker>
      </c:pivotFmt>
      <c:pivotFmt>
        <c:idx val="41"/>
        <c:spPr>
          <a:solidFill>
            <a:schemeClr val="accent1"/>
          </a:solidFill>
          <a:ln w="28575" cap="rnd">
            <a:solidFill>
              <a:srgbClr val="7030A0"/>
            </a:solidFill>
            <a:round/>
          </a:ln>
          <a:effectLst/>
        </c:spPr>
        <c:marker>
          <c:symbol val="none"/>
        </c:marker>
      </c:pivotFmt>
      <c:pivotFmt>
        <c:idx val="42"/>
        <c:spPr>
          <a:solidFill>
            <a:schemeClr val="accent1"/>
          </a:solidFill>
          <a:ln w="28575" cap="rnd">
            <a:solidFill>
              <a:schemeClr val="accent1"/>
            </a:solidFill>
            <a:round/>
          </a:ln>
          <a:effectLst/>
        </c:spPr>
        <c:marker>
          <c:symbol val="none"/>
        </c:marker>
      </c:pivotFmt>
      <c:pivotFmt>
        <c:idx val="43"/>
        <c:spPr>
          <a:solidFill>
            <a:schemeClr val="accent1"/>
          </a:solidFill>
          <a:ln w="28575" cap="rnd">
            <a:solidFill>
              <a:schemeClr val="bg1">
                <a:alpha val="0"/>
              </a:schemeClr>
            </a:solidFill>
            <a:round/>
          </a:ln>
          <a:effectLst/>
        </c:spPr>
        <c:marker>
          <c:symbol val="none"/>
        </c:marker>
      </c:pivotFmt>
      <c:pivotFmt>
        <c:idx val="44"/>
        <c:spPr>
          <a:solidFill>
            <a:schemeClr val="accent1"/>
          </a:solidFill>
          <a:ln w="28575" cap="rnd">
            <a:solidFill>
              <a:schemeClr val="bg1">
                <a:alpha val="0"/>
              </a:schemeClr>
            </a:solidFill>
            <a:round/>
          </a:ln>
          <a:effectLst/>
        </c:spPr>
        <c:marker>
          <c:symbol val="none"/>
        </c:marker>
      </c:pivotFmt>
      <c:pivotFmt>
        <c:idx val="45"/>
        <c:spPr>
          <a:solidFill>
            <a:schemeClr val="accent1"/>
          </a:solidFill>
          <a:ln w="28575" cap="rnd">
            <a:solidFill>
              <a:schemeClr val="accent1"/>
            </a:solidFill>
            <a:round/>
          </a:ln>
          <a:effectLst/>
        </c:spPr>
        <c:marker>
          <c:symbol val="none"/>
        </c:marker>
      </c:pivotFmt>
      <c:pivotFmt>
        <c:idx val="46"/>
        <c:spPr>
          <a:solidFill>
            <a:schemeClr val="accent1"/>
          </a:solidFill>
          <a:ln w="28575" cap="rnd">
            <a:solidFill>
              <a:schemeClr val="accent1"/>
            </a:solidFill>
            <a:round/>
          </a:ln>
          <a:effectLst/>
        </c:spPr>
        <c:marker>
          <c:symbol val="none"/>
        </c:marker>
      </c:pivotFmt>
      <c:pivotFmt>
        <c:idx val="47"/>
        <c:spPr>
          <a:solidFill>
            <a:schemeClr val="accent1"/>
          </a:solidFill>
          <a:ln w="28575" cap="rnd">
            <a:solidFill>
              <a:srgbClr val="002060"/>
            </a:solidFill>
            <a:round/>
          </a:ln>
          <a:effectLst/>
        </c:spPr>
        <c:marker>
          <c:symbol val="none"/>
        </c:marker>
      </c:pivotFmt>
      <c:pivotFmt>
        <c:idx val="48"/>
        <c:spPr>
          <a:solidFill>
            <a:schemeClr val="accent1"/>
          </a:solidFill>
          <a:ln w="28575" cap="rnd">
            <a:solidFill>
              <a:schemeClr val="accent1"/>
            </a:solidFill>
            <a:round/>
          </a:ln>
          <a:effectLst/>
        </c:spPr>
        <c:marker>
          <c:symbol val="none"/>
        </c:marker>
      </c:pivotFmt>
      <c:pivotFmt>
        <c:idx val="49"/>
        <c:spPr>
          <a:solidFill>
            <a:schemeClr val="accent1"/>
          </a:solidFill>
          <a:ln w="28575" cap="rnd">
            <a:solidFill>
              <a:srgbClr val="7030A0"/>
            </a:solidFill>
            <a:round/>
          </a:ln>
          <a:effectLst/>
        </c:spPr>
        <c:marker>
          <c:symbol val="none"/>
        </c:marker>
      </c:pivotFmt>
      <c:pivotFmt>
        <c:idx val="50"/>
        <c:spPr>
          <a:solidFill>
            <a:schemeClr val="accent1"/>
          </a:solidFill>
          <a:ln w="28575" cap="rnd">
            <a:solidFill>
              <a:schemeClr val="accent1"/>
            </a:solidFill>
            <a:round/>
          </a:ln>
          <a:effectLst/>
        </c:spPr>
        <c:marker>
          <c:symbol val="none"/>
        </c:marker>
      </c:pivotFmt>
      <c:pivotFmt>
        <c:idx val="51"/>
        <c:spPr>
          <a:solidFill>
            <a:schemeClr val="accent1"/>
          </a:solidFill>
          <a:ln w="28575" cap="rnd">
            <a:solidFill>
              <a:schemeClr val="bg1">
                <a:alpha val="0"/>
              </a:schemeClr>
            </a:solidFill>
            <a:round/>
          </a:ln>
          <a:effectLst/>
        </c:spPr>
        <c:marker>
          <c:symbol val="none"/>
        </c:marker>
      </c:pivotFmt>
      <c:pivotFmt>
        <c:idx val="52"/>
        <c:spPr>
          <a:solidFill>
            <a:schemeClr val="accent1"/>
          </a:solidFill>
          <a:ln w="28575" cap="rnd">
            <a:solidFill>
              <a:schemeClr val="bg1">
                <a:alpha val="0"/>
              </a:schemeClr>
            </a:solidFill>
            <a:round/>
          </a:ln>
          <a:effectLst/>
        </c:spPr>
        <c:marker>
          <c:symbol val="none"/>
        </c:marker>
      </c:pivotFmt>
    </c:pivotFmts>
    <c:plotArea>
      <c:layout>
        <c:manualLayout>
          <c:layoutTarget val="inner"/>
          <c:xMode val="edge"/>
          <c:yMode val="edge"/>
          <c:x val="6.3705446456277445E-2"/>
          <c:y val="0.12019974264836086"/>
          <c:w val="0.80948881705494058"/>
          <c:h val="0.79920648823972462"/>
        </c:manualLayout>
      </c:layout>
      <c:lineChart>
        <c:grouping val="standard"/>
        <c:varyColors val="0"/>
        <c:ser>
          <c:idx val="0"/>
          <c:order val="0"/>
          <c:tx>
            <c:strRef>
              <c:f>'Analysis Progression'!$B$4:$B$5</c:f>
              <c:strCache>
                <c:ptCount val="1"/>
                <c:pt idx="0">
                  <c:v>BMC</c:v>
                </c:pt>
              </c:strCache>
            </c:strRef>
          </c:tx>
          <c:spPr>
            <a:ln w="28575" cap="rnd">
              <a:solidFill>
                <a:schemeClr val="accent1"/>
              </a:solidFill>
              <a:round/>
            </a:ln>
            <a:effectLst/>
          </c:spPr>
          <c:marker>
            <c:symbol val="none"/>
          </c:marker>
          <c:cat>
            <c:strRef>
              <c:f>'Analysis Progression'!$A$6:$A$10</c:f>
              <c:strCache>
                <c:ptCount val="5"/>
                <c:pt idx="0">
                  <c:v>2012/13</c:v>
                </c:pt>
                <c:pt idx="1">
                  <c:v>2013/14</c:v>
                </c:pt>
                <c:pt idx="2">
                  <c:v>2014/15</c:v>
                </c:pt>
                <c:pt idx="3">
                  <c:v>2015/16</c:v>
                </c:pt>
                <c:pt idx="4">
                  <c:v>2016/17</c:v>
                </c:pt>
              </c:strCache>
            </c:strRef>
          </c:cat>
          <c:val>
            <c:numRef>
              <c:f>'Analysis Progression'!$B$6:$B$10</c:f>
              <c:numCache>
                <c:formatCode>0%</c:formatCode>
                <c:ptCount val="5"/>
                <c:pt idx="0">
                  <c:v>0.13</c:v>
                </c:pt>
                <c:pt idx="1">
                  <c:v>0.14000000000000001</c:v>
                </c:pt>
                <c:pt idx="2">
                  <c:v>0.1</c:v>
                </c:pt>
                <c:pt idx="3">
                  <c:v>0.11</c:v>
                </c:pt>
                <c:pt idx="4">
                  <c:v>0.12</c:v>
                </c:pt>
              </c:numCache>
            </c:numRef>
          </c:val>
          <c:smooth val="0"/>
          <c:extLst>
            <c:ext xmlns:c16="http://schemas.microsoft.com/office/drawing/2014/chart" uri="{C3380CC4-5D6E-409C-BE32-E72D297353CC}">
              <c16:uniqueId val="{00000000-04F1-45B6-A964-1CBFEA57FEC3}"/>
            </c:ext>
          </c:extLst>
        </c:ser>
        <c:ser>
          <c:idx val="1"/>
          <c:order val="1"/>
          <c:tx>
            <c:strRef>
              <c:f>'Analysis Progression'!$C$4:$C$5</c:f>
              <c:strCache>
                <c:ptCount val="1"/>
                <c:pt idx="0">
                  <c:v>NRC</c:v>
                </c:pt>
              </c:strCache>
            </c:strRef>
          </c:tx>
          <c:spPr>
            <a:ln w="28575" cap="rnd">
              <a:solidFill>
                <a:schemeClr val="accent2"/>
              </a:solidFill>
              <a:round/>
            </a:ln>
            <a:effectLst/>
          </c:spPr>
          <c:marker>
            <c:symbol val="none"/>
          </c:marker>
          <c:cat>
            <c:strRef>
              <c:f>'Analysis Progression'!$A$6:$A$10</c:f>
              <c:strCache>
                <c:ptCount val="5"/>
                <c:pt idx="0">
                  <c:v>2012/13</c:v>
                </c:pt>
                <c:pt idx="1">
                  <c:v>2013/14</c:v>
                </c:pt>
                <c:pt idx="2">
                  <c:v>2014/15</c:v>
                </c:pt>
                <c:pt idx="3">
                  <c:v>2015/16</c:v>
                </c:pt>
                <c:pt idx="4">
                  <c:v>2016/17</c:v>
                </c:pt>
              </c:strCache>
            </c:strRef>
          </c:cat>
          <c:val>
            <c:numRef>
              <c:f>'Analysis Progression'!$C$6:$C$10</c:f>
              <c:numCache>
                <c:formatCode>0%</c:formatCode>
                <c:ptCount val="5"/>
                <c:pt idx="0">
                  <c:v>0.23</c:v>
                </c:pt>
                <c:pt idx="1">
                  <c:v>0.14000000000000001</c:v>
                </c:pt>
                <c:pt idx="2">
                  <c:v>0.15</c:v>
                </c:pt>
                <c:pt idx="3">
                  <c:v>0.18</c:v>
                </c:pt>
                <c:pt idx="4">
                  <c:v>0.06</c:v>
                </c:pt>
              </c:numCache>
            </c:numRef>
          </c:val>
          <c:smooth val="0"/>
          <c:extLst>
            <c:ext xmlns:c16="http://schemas.microsoft.com/office/drawing/2014/chart" uri="{C3380CC4-5D6E-409C-BE32-E72D297353CC}">
              <c16:uniqueId val="{00000001-04F1-45B6-A964-1CBFEA57FEC3}"/>
            </c:ext>
          </c:extLst>
        </c:ser>
        <c:ser>
          <c:idx val="2"/>
          <c:order val="2"/>
          <c:tx>
            <c:strRef>
              <c:f>'Analysis Progression'!$D$4:$D$5</c:f>
              <c:strCache>
                <c:ptCount val="1"/>
                <c:pt idx="0">
                  <c:v>NWRC</c:v>
                </c:pt>
              </c:strCache>
            </c:strRef>
          </c:tx>
          <c:spPr>
            <a:ln w="28575" cap="rnd">
              <a:solidFill>
                <a:srgbClr val="002060"/>
              </a:solidFill>
              <a:round/>
            </a:ln>
            <a:effectLst/>
          </c:spPr>
          <c:marker>
            <c:symbol val="none"/>
          </c:marker>
          <c:cat>
            <c:strRef>
              <c:f>'Analysis Progression'!$A$6:$A$10</c:f>
              <c:strCache>
                <c:ptCount val="5"/>
                <c:pt idx="0">
                  <c:v>2012/13</c:v>
                </c:pt>
                <c:pt idx="1">
                  <c:v>2013/14</c:v>
                </c:pt>
                <c:pt idx="2">
                  <c:v>2014/15</c:v>
                </c:pt>
                <c:pt idx="3">
                  <c:v>2015/16</c:v>
                </c:pt>
                <c:pt idx="4">
                  <c:v>2016/17</c:v>
                </c:pt>
              </c:strCache>
            </c:strRef>
          </c:cat>
          <c:val>
            <c:numRef>
              <c:f>'Analysis Progression'!$D$6:$D$10</c:f>
              <c:numCache>
                <c:formatCode>0%</c:formatCode>
                <c:ptCount val="5"/>
                <c:pt idx="0">
                  <c:v>0.38</c:v>
                </c:pt>
                <c:pt idx="1">
                  <c:v>0.46</c:v>
                </c:pt>
                <c:pt idx="2">
                  <c:v>0.38</c:v>
                </c:pt>
                <c:pt idx="3">
                  <c:v>0.3</c:v>
                </c:pt>
                <c:pt idx="4">
                  <c:v>0.2</c:v>
                </c:pt>
              </c:numCache>
            </c:numRef>
          </c:val>
          <c:smooth val="0"/>
          <c:extLst>
            <c:ext xmlns:c16="http://schemas.microsoft.com/office/drawing/2014/chart" uri="{C3380CC4-5D6E-409C-BE32-E72D297353CC}">
              <c16:uniqueId val="{00000002-04F1-45B6-A964-1CBFEA57FEC3}"/>
            </c:ext>
          </c:extLst>
        </c:ser>
        <c:ser>
          <c:idx val="3"/>
          <c:order val="3"/>
          <c:tx>
            <c:strRef>
              <c:f>'Analysis Progression'!$E$4:$E$5</c:f>
              <c:strCache>
                <c:ptCount val="1"/>
                <c:pt idx="0">
                  <c:v>SERC</c:v>
                </c:pt>
              </c:strCache>
            </c:strRef>
          </c:tx>
          <c:spPr>
            <a:ln w="28575" cap="rnd">
              <a:solidFill>
                <a:schemeClr val="accent4"/>
              </a:solidFill>
              <a:round/>
            </a:ln>
            <a:effectLst/>
          </c:spPr>
          <c:marker>
            <c:symbol val="none"/>
          </c:marker>
          <c:cat>
            <c:strRef>
              <c:f>'Analysis Progression'!$A$6:$A$10</c:f>
              <c:strCache>
                <c:ptCount val="5"/>
                <c:pt idx="0">
                  <c:v>2012/13</c:v>
                </c:pt>
                <c:pt idx="1">
                  <c:v>2013/14</c:v>
                </c:pt>
                <c:pt idx="2">
                  <c:v>2014/15</c:v>
                </c:pt>
                <c:pt idx="3">
                  <c:v>2015/16</c:v>
                </c:pt>
                <c:pt idx="4">
                  <c:v>2016/17</c:v>
                </c:pt>
              </c:strCache>
            </c:strRef>
          </c:cat>
          <c:val>
            <c:numRef>
              <c:f>'Analysis Progression'!$E$6:$E$10</c:f>
              <c:numCache>
                <c:formatCode>0%</c:formatCode>
                <c:ptCount val="5"/>
                <c:pt idx="0">
                  <c:v>0.39</c:v>
                </c:pt>
                <c:pt idx="1">
                  <c:v>0.35</c:v>
                </c:pt>
                <c:pt idx="2">
                  <c:v>0.28999999999999998</c:v>
                </c:pt>
                <c:pt idx="3">
                  <c:v>0.33</c:v>
                </c:pt>
                <c:pt idx="4">
                  <c:v>0.28000000000000003</c:v>
                </c:pt>
              </c:numCache>
            </c:numRef>
          </c:val>
          <c:smooth val="0"/>
          <c:extLst>
            <c:ext xmlns:c16="http://schemas.microsoft.com/office/drawing/2014/chart" uri="{C3380CC4-5D6E-409C-BE32-E72D297353CC}">
              <c16:uniqueId val="{00000003-04F1-45B6-A964-1CBFEA57FEC3}"/>
            </c:ext>
          </c:extLst>
        </c:ser>
        <c:ser>
          <c:idx val="4"/>
          <c:order val="4"/>
          <c:tx>
            <c:strRef>
              <c:f>'Analysis Progression'!$F$4:$F$5</c:f>
              <c:strCache>
                <c:ptCount val="1"/>
                <c:pt idx="0">
                  <c:v>SRC</c:v>
                </c:pt>
              </c:strCache>
            </c:strRef>
          </c:tx>
          <c:spPr>
            <a:ln w="28575" cap="rnd">
              <a:solidFill>
                <a:srgbClr val="7030A0"/>
              </a:solidFill>
              <a:round/>
            </a:ln>
            <a:effectLst/>
          </c:spPr>
          <c:marker>
            <c:symbol val="none"/>
          </c:marker>
          <c:cat>
            <c:strRef>
              <c:f>'Analysis Progression'!$A$6:$A$10</c:f>
              <c:strCache>
                <c:ptCount val="5"/>
                <c:pt idx="0">
                  <c:v>2012/13</c:v>
                </c:pt>
                <c:pt idx="1">
                  <c:v>2013/14</c:v>
                </c:pt>
                <c:pt idx="2">
                  <c:v>2014/15</c:v>
                </c:pt>
                <c:pt idx="3">
                  <c:v>2015/16</c:v>
                </c:pt>
                <c:pt idx="4">
                  <c:v>2016/17</c:v>
                </c:pt>
              </c:strCache>
            </c:strRef>
          </c:cat>
          <c:val>
            <c:numRef>
              <c:f>'Analysis Progression'!$F$6:$F$10</c:f>
              <c:numCache>
                <c:formatCode>0%</c:formatCode>
                <c:ptCount val="5"/>
                <c:pt idx="0">
                  <c:v>0.51732101616628179</c:v>
                </c:pt>
                <c:pt idx="1">
                  <c:v>0.50748752079866888</c:v>
                </c:pt>
                <c:pt idx="2">
                  <c:v>0.49532710280373832</c:v>
                </c:pt>
                <c:pt idx="3">
                  <c:v>0.44046466602129719</c:v>
                </c:pt>
                <c:pt idx="4">
                  <c:v>0.42680180180180183</c:v>
                </c:pt>
              </c:numCache>
            </c:numRef>
          </c:val>
          <c:smooth val="0"/>
          <c:extLst>
            <c:ext xmlns:c16="http://schemas.microsoft.com/office/drawing/2014/chart" uri="{C3380CC4-5D6E-409C-BE32-E72D297353CC}">
              <c16:uniqueId val="{00000004-04F1-45B6-A964-1CBFEA57FEC3}"/>
            </c:ext>
          </c:extLst>
        </c:ser>
        <c:ser>
          <c:idx val="5"/>
          <c:order val="5"/>
          <c:tx>
            <c:strRef>
              <c:f>'Analysis Progression'!$G$4:$G$5</c:f>
              <c:strCache>
                <c:ptCount val="1"/>
                <c:pt idx="0">
                  <c:v>SWC</c:v>
                </c:pt>
              </c:strCache>
            </c:strRef>
          </c:tx>
          <c:spPr>
            <a:ln w="28575" cap="rnd">
              <a:solidFill>
                <a:schemeClr val="accent6"/>
              </a:solidFill>
              <a:round/>
            </a:ln>
            <a:effectLst/>
          </c:spPr>
          <c:marker>
            <c:symbol val="none"/>
          </c:marker>
          <c:dPt>
            <c:idx val="1"/>
            <c:marker>
              <c:symbol val="none"/>
            </c:marker>
            <c:bubble3D val="0"/>
            <c:spPr>
              <a:ln w="28575" cap="rnd">
                <a:solidFill>
                  <a:schemeClr val="bg1">
                    <a:alpha val="0"/>
                  </a:schemeClr>
                </a:solidFill>
                <a:round/>
              </a:ln>
              <a:effectLst/>
            </c:spPr>
            <c:extLst>
              <c:ext xmlns:c16="http://schemas.microsoft.com/office/drawing/2014/chart" uri="{C3380CC4-5D6E-409C-BE32-E72D297353CC}">
                <c16:uniqueId val="{00000006-04F1-45B6-A964-1CBFEA57FEC3}"/>
              </c:ext>
            </c:extLst>
          </c:dPt>
          <c:cat>
            <c:strRef>
              <c:f>'Analysis Progression'!$A$6:$A$10</c:f>
              <c:strCache>
                <c:ptCount val="5"/>
                <c:pt idx="0">
                  <c:v>2012/13</c:v>
                </c:pt>
                <c:pt idx="1">
                  <c:v>2013/14</c:v>
                </c:pt>
                <c:pt idx="2">
                  <c:v>2014/15</c:v>
                </c:pt>
                <c:pt idx="3">
                  <c:v>2015/16</c:v>
                </c:pt>
                <c:pt idx="4">
                  <c:v>2016/17</c:v>
                </c:pt>
              </c:strCache>
            </c:strRef>
          </c:cat>
          <c:val>
            <c:numRef>
              <c:f>'Analysis Progression'!$G$6:$G$10</c:f>
              <c:numCache>
                <c:formatCode>0%</c:formatCode>
                <c:ptCount val="5"/>
                <c:pt idx="0">
                  <c:v>0</c:v>
                </c:pt>
                <c:pt idx="1">
                  <c:v>0.55000000000000004</c:v>
                </c:pt>
                <c:pt idx="2">
                  <c:v>0.38</c:v>
                </c:pt>
                <c:pt idx="3">
                  <c:v>0.35</c:v>
                </c:pt>
                <c:pt idx="4">
                  <c:v>0.33</c:v>
                </c:pt>
              </c:numCache>
            </c:numRef>
          </c:val>
          <c:smooth val="0"/>
          <c:extLst>
            <c:ext xmlns:c16="http://schemas.microsoft.com/office/drawing/2014/chart" uri="{C3380CC4-5D6E-409C-BE32-E72D297353CC}">
              <c16:uniqueId val="{00000007-04F1-45B6-A964-1CBFEA57FEC3}"/>
            </c:ext>
          </c:extLst>
        </c:ser>
        <c:ser>
          <c:idx val="6"/>
          <c:order val="6"/>
          <c:tx>
            <c:strRef>
              <c:f>'Analysis Progression'!$H$4:$H$5</c:f>
              <c:strCache>
                <c:ptCount val="1"/>
                <c:pt idx="0">
                  <c:v>Trend</c:v>
                </c:pt>
              </c:strCache>
            </c:strRef>
          </c:tx>
          <c:spPr>
            <a:ln w="28575" cap="rnd">
              <a:solidFill>
                <a:schemeClr val="bg1">
                  <a:alpha val="0"/>
                </a:schemeClr>
              </a:solidFill>
              <a:round/>
            </a:ln>
            <a:effectLst/>
          </c:spPr>
          <c:marker>
            <c:symbol val="none"/>
          </c:marker>
          <c:trendline>
            <c:spPr>
              <a:ln w="38100" cap="rnd">
                <a:solidFill>
                  <a:srgbClr val="FF0000"/>
                </a:solidFill>
                <a:prstDash val="sysDot"/>
              </a:ln>
              <a:effectLst/>
            </c:spPr>
            <c:trendlineType val="linear"/>
            <c:dispRSqr val="0"/>
            <c:dispEq val="0"/>
          </c:trendline>
          <c:cat>
            <c:strRef>
              <c:f>'Analysis Progression'!$A$6:$A$10</c:f>
              <c:strCache>
                <c:ptCount val="5"/>
                <c:pt idx="0">
                  <c:v>2012/13</c:v>
                </c:pt>
                <c:pt idx="1">
                  <c:v>2013/14</c:v>
                </c:pt>
                <c:pt idx="2">
                  <c:v>2014/15</c:v>
                </c:pt>
                <c:pt idx="3">
                  <c:v>2015/16</c:v>
                </c:pt>
                <c:pt idx="4">
                  <c:v>2016/17</c:v>
                </c:pt>
              </c:strCache>
            </c:strRef>
          </c:cat>
          <c:val>
            <c:numRef>
              <c:f>'Analysis Progression'!$H$6:$H$10</c:f>
              <c:numCache>
                <c:formatCode>0%</c:formatCode>
                <c:ptCount val="5"/>
                <c:pt idx="0">
                  <c:v>0.27455350269438028</c:v>
                </c:pt>
                <c:pt idx="1">
                  <c:v>0.35791458679977817</c:v>
                </c:pt>
                <c:pt idx="2">
                  <c:v>0.29922118380062307</c:v>
                </c:pt>
                <c:pt idx="3">
                  <c:v>0.28507744433688287</c:v>
                </c:pt>
                <c:pt idx="4">
                  <c:v>0.23613363363363363</c:v>
                </c:pt>
              </c:numCache>
            </c:numRef>
          </c:val>
          <c:smooth val="0"/>
          <c:extLst>
            <c:ext xmlns:c16="http://schemas.microsoft.com/office/drawing/2014/chart" uri="{C3380CC4-5D6E-409C-BE32-E72D297353CC}">
              <c16:uniqueId val="{00000008-04F1-45B6-A964-1CBFEA57FEC3}"/>
            </c:ext>
          </c:extLst>
        </c:ser>
        <c:dLbls>
          <c:showLegendKey val="0"/>
          <c:showVal val="0"/>
          <c:showCatName val="0"/>
          <c:showSerName val="0"/>
          <c:showPercent val="0"/>
          <c:showBubbleSize val="0"/>
        </c:dLbls>
        <c:smooth val="0"/>
        <c:axId val="452894120"/>
        <c:axId val="452892808"/>
      </c:lineChart>
      <c:catAx>
        <c:axId val="4528941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452892808"/>
        <c:crosses val="autoZero"/>
        <c:auto val="1"/>
        <c:lblAlgn val="ctr"/>
        <c:lblOffset val="100"/>
        <c:noMultiLvlLbl val="0"/>
      </c:catAx>
      <c:valAx>
        <c:axId val="4528928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452894120"/>
        <c:crosses val="autoZero"/>
        <c:crossBetween val="between"/>
      </c:valAx>
      <c:spPr>
        <a:noFill/>
        <a:ln>
          <a:noFill/>
        </a:ln>
        <a:effectLst/>
      </c:spPr>
    </c:plotArea>
    <c:legend>
      <c:legendPos val="r"/>
      <c:legendEntry>
        <c:idx val="6"/>
        <c:txPr>
          <a:bodyPr rot="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legendEntry>
      <c:overlay val="0"/>
      <c:spPr>
        <a:noFill/>
        <a:ln>
          <a:noFill/>
        </a:ln>
        <a:effectLst/>
      </c:spPr>
      <c:txPr>
        <a:bodyPr rot="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b="1"/>
      </a:pPr>
      <a:endParaRPr lang="en-US"/>
    </a:p>
  </c:txPr>
  <c:externalData r:id="rId3">
    <c:autoUpdate val="0"/>
  </c:externalData>
  <c:extLst>
    <c:ext xmlns:c14="http://schemas.microsoft.com/office/drawing/2007/8/2/chart" uri="{781A3756-C4B2-4CAC-9D66-4F8BD8637D16}">
      <c14:pivotOptions>
        <c14:dropZoneFilter val="1"/>
        <c14:dropZonesVisible val="1"/>
      </c14:pivotOptions>
    </c:ext>
    <c:ext xmlns:c16="http://schemas.microsoft.com/office/drawing/2014/chart" uri="{E28EC0CA-F0BB-4C9C-879D-F8772B89E7AC}">
      <c16:pivotOptions16>
        <c16:showExpandCollapseFieldButtons val="1"/>
      </c16:pivotOptions16>
    </c:ext>
  </c:extLst>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ABD755F-939F-4543-A5B6-26C2BD311346}" type="datetimeFigureOut">
              <a:rPr lang="en-GB" smtClean="0"/>
              <a:t>23/11/2018</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749C0B6-42A2-400F-804E-B78E9BEFEE8C}" type="slidenum">
              <a:rPr lang="en-GB" smtClean="0"/>
              <a:t>‹#›</a:t>
            </a:fld>
            <a:endParaRPr lang="en-GB"/>
          </a:p>
        </p:txBody>
      </p:sp>
    </p:spTree>
    <p:extLst>
      <p:ext uri="{BB962C8B-B14F-4D97-AF65-F5344CB8AC3E}">
        <p14:creationId xmlns:p14="http://schemas.microsoft.com/office/powerpoint/2010/main" val="1176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F498F5-8573-4694-B82C-018A131A6788}" type="datetimeFigureOut">
              <a:rPr lang="en-GB" smtClean="0"/>
              <a:t>23/11/2018</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E0B4F4-3C04-484C-AF7C-4069BAB27B65}" type="slidenum">
              <a:rPr lang="en-GB" smtClean="0"/>
              <a:t>‹#›</a:t>
            </a:fld>
            <a:endParaRPr lang="en-GB" dirty="0"/>
          </a:p>
        </p:txBody>
      </p:sp>
    </p:spTree>
    <p:extLst>
      <p:ext uri="{BB962C8B-B14F-4D97-AF65-F5344CB8AC3E}">
        <p14:creationId xmlns:p14="http://schemas.microsoft.com/office/powerpoint/2010/main" val="3556977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BE0B4F4-3C04-484C-AF7C-4069BAB27B65}" type="slidenum">
              <a:rPr lang="en-GB" smtClean="0"/>
              <a:t>1</a:t>
            </a:fld>
            <a:endParaRPr lang="en-GB" dirty="0"/>
          </a:p>
        </p:txBody>
      </p:sp>
    </p:spTree>
    <p:extLst>
      <p:ext uri="{BB962C8B-B14F-4D97-AF65-F5344CB8AC3E}">
        <p14:creationId xmlns:p14="http://schemas.microsoft.com/office/powerpoint/2010/main" val="4123861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BE0B4F4-3C04-484C-AF7C-4069BAB27B65}" type="slidenum">
              <a:rPr lang="en-GB" smtClean="0"/>
              <a:t>2</a:t>
            </a:fld>
            <a:endParaRPr lang="en-GB" dirty="0"/>
          </a:p>
        </p:txBody>
      </p:sp>
    </p:spTree>
    <p:extLst>
      <p:ext uri="{BB962C8B-B14F-4D97-AF65-F5344CB8AC3E}">
        <p14:creationId xmlns:p14="http://schemas.microsoft.com/office/powerpoint/2010/main" val="23796268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BE0B4F4-3C04-484C-AF7C-4069BAB27B65}" type="slidenum">
              <a:rPr lang="en-GB" smtClean="0"/>
              <a:t>4</a:t>
            </a:fld>
            <a:endParaRPr lang="en-GB" dirty="0"/>
          </a:p>
        </p:txBody>
      </p:sp>
    </p:spTree>
    <p:extLst>
      <p:ext uri="{BB962C8B-B14F-4D97-AF65-F5344CB8AC3E}">
        <p14:creationId xmlns:p14="http://schemas.microsoft.com/office/powerpoint/2010/main" val="4169388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BE0B4F4-3C04-484C-AF7C-4069BAB27B65}" type="slidenum">
              <a:rPr lang="en-GB" smtClean="0"/>
              <a:t>10</a:t>
            </a:fld>
            <a:endParaRPr lang="en-GB" dirty="0"/>
          </a:p>
        </p:txBody>
      </p:sp>
    </p:spTree>
    <p:extLst>
      <p:ext uri="{BB962C8B-B14F-4D97-AF65-F5344CB8AC3E}">
        <p14:creationId xmlns:p14="http://schemas.microsoft.com/office/powerpoint/2010/main" val="2941715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BE0B4F4-3C04-484C-AF7C-4069BAB27B65}" type="slidenum">
              <a:rPr lang="en-GB" smtClean="0"/>
              <a:t>12</a:t>
            </a:fld>
            <a:endParaRPr lang="en-GB" dirty="0"/>
          </a:p>
        </p:txBody>
      </p:sp>
    </p:spTree>
    <p:extLst>
      <p:ext uri="{BB962C8B-B14F-4D97-AF65-F5344CB8AC3E}">
        <p14:creationId xmlns:p14="http://schemas.microsoft.com/office/powerpoint/2010/main" val="2668499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F38D4A6-76C2-4059-BC59-F97352C5A775}" type="datetimeFigureOut">
              <a:rPr lang="en-GB" smtClean="0"/>
              <a:t>23/11/2018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CAC445A-4843-491D-AD85-E9844EF2F743}" type="slidenum">
              <a:rPr lang="en-GB" smtClean="0"/>
              <a:t>‹#›</a:t>
            </a:fld>
            <a:endParaRPr lang="en-GB" dirty="0"/>
          </a:p>
        </p:txBody>
      </p:sp>
    </p:spTree>
    <p:extLst>
      <p:ext uri="{BB962C8B-B14F-4D97-AF65-F5344CB8AC3E}">
        <p14:creationId xmlns:p14="http://schemas.microsoft.com/office/powerpoint/2010/main" val="2052420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F38D4A6-76C2-4059-BC59-F97352C5A775}" type="datetimeFigureOut">
              <a:rPr lang="en-GB" smtClean="0"/>
              <a:t>23/11/2018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CAC445A-4843-491D-AD85-E9844EF2F743}" type="slidenum">
              <a:rPr lang="en-GB" smtClean="0"/>
              <a:t>‹#›</a:t>
            </a:fld>
            <a:endParaRPr lang="en-GB" dirty="0"/>
          </a:p>
        </p:txBody>
      </p:sp>
      <p:pic>
        <p:nvPicPr>
          <p:cNvPr id="7" name="Picture 6">
            <a:extLst>
              <a:ext uri="{FF2B5EF4-FFF2-40B4-BE49-F238E27FC236}">
                <a16:creationId xmlns:a16="http://schemas.microsoft.com/office/drawing/2014/main" id="{CD788609-80DC-4313-897F-F609E25DC687}"/>
              </a:ext>
            </a:extLst>
          </p:cNvPr>
          <p:cNvPicPr>
            <a:picLocks noChangeAspect="1"/>
          </p:cNvPicPr>
          <p:nvPr userDrawn="1"/>
        </p:nvPicPr>
        <p:blipFill>
          <a:blip r:embed="rId2"/>
          <a:stretch>
            <a:fillRect/>
          </a:stretch>
        </p:blipFill>
        <p:spPr>
          <a:xfrm>
            <a:off x="10209179" y="427692"/>
            <a:ext cx="1429867" cy="1010852"/>
          </a:xfrm>
          <a:prstGeom prst="rect">
            <a:avLst/>
          </a:prstGeom>
        </p:spPr>
      </p:pic>
    </p:spTree>
    <p:extLst>
      <p:ext uri="{BB962C8B-B14F-4D97-AF65-F5344CB8AC3E}">
        <p14:creationId xmlns:p14="http://schemas.microsoft.com/office/powerpoint/2010/main" val="3853257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F38D4A6-76C2-4059-BC59-F97352C5A775}" type="datetimeFigureOut">
              <a:rPr lang="en-GB" smtClean="0"/>
              <a:t>23/11/2018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CAC445A-4843-491D-AD85-E9844EF2F743}" type="slidenum">
              <a:rPr lang="en-GB" smtClean="0"/>
              <a:t>‹#›</a:t>
            </a:fld>
            <a:endParaRPr lang="en-GB"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pic>
        <p:nvPicPr>
          <p:cNvPr id="10" name="Picture 9">
            <a:extLst>
              <a:ext uri="{FF2B5EF4-FFF2-40B4-BE49-F238E27FC236}">
                <a16:creationId xmlns:a16="http://schemas.microsoft.com/office/drawing/2014/main" id="{D37FDB79-9A3C-424F-A5D3-52BF27083AD9}"/>
              </a:ext>
            </a:extLst>
          </p:cNvPr>
          <p:cNvPicPr>
            <a:picLocks noChangeAspect="1"/>
          </p:cNvPicPr>
          <p:nvPr userDrawn="1"/>
        </p:nvPicPr>
        <p:blipFill>
          <a:blip r:embed="rId2"/>
          <a:stretch>
            <a:fillRect/>
          </a:stretch>
        </p:blipFill>
        <p:spPr>
          <a:xfrm>
            <a:off x="10209179" y="427692"/>
            <a:ext cx="1429867" cy="1010852"/>
          </a:xfrm>
          <a:prstGeom prst="rect">
            <a:avLst/>
          </a:prstGeom>
        </p:spPr>
      </p:pic>
    </p:spTree>
    <p:extLst>
      <p:ext uri="{BB962C8B-B14F-4D97-AF65-F5344CB8AC3E}">
        <p14:creationId xmlns:p14="http://schemas.microsoft.com/office/powerpoint/2010/main" val="27390653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F38D4A6-76C2-4059-BC59-F97352C5A775}" type="datetimeFigureOut">
              <a:rPr lang="en-GB" smtClean="0"/>
              <a:t>23/11/2018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CAC445A-4843-491D-AD85-E9844EF2F743}" type="slidenum">
              <a:rPr lang="en-GB" smtClean="0"/>
              <a:t>‹#›</a:t>
            </a:fld>
            <a:endParaRPr lang="en-GB" dirty="0"/>
          </a:p>
        </p:txBody>
      </p:sp>
      <p:pic>
        <p:nvPicPr>
          <p:cNvPr id="7" name="Picture 6">
            <a:extLst>
              <a:ext uri="{FF2B5EF4-FFF2-40B4-BE49-F238E27FC236}">
                <a16:creationId xmlns:a16="http://schemas.microsoft.com/office/drawing/2014/main" id="{1DC456C0-B0ED-4103-B73D-EB7A050166E9}"/>
              </a:ext>
            </a:extLst>
          </p:cNvPr>
          <p:cNvPicPr>
            <a:picLocks noChangeAspect="1"/>
          </p:cNvPicPr>
          <p:nvPr userDrawn="1"/>
        </p:nvPicPr>
        <p:blipFill>
          <a:blip r:embed="rId2"/>
          <a:stretch>
            <a:fillRect/>
          </a:stretch>
        </p:blipFill>
        <p:spPr>
          <a:xfrm>
            <a:off x="10209179" y="427692"/>
            <a:ext cx="1429867" cy="1010852"/>
          </a:xfrm>
          <a:prstGeom prst="rect">
            <a:avLst/>
          </a:prstGeom>
        </p:spPr>
      </p:pic>
    </p:spTree>
    <p:extLst>
      <p:ext uri="{BB962C8B-B14F-4D97-AF65-F5344CB8AC3E}">
        <p14:creationId xmlns:p14="http://schemas.microsoft.com/office/powerpoint/2010/main" val="5198770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F38D4A6-76C2-4059-BC59-F97352C5A775}" type="datetimeFigureOut">
              <a:rPr lang="en-GB" smtClean="0"/>
              <a:t>23/11/2018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CAC445A-4843-491D-AD85-E9844EF2F743}" type="slidenum">
              <a:rPr lang="en-GB" smtClean="0"/>
              <a:t>‹#›</a:t>
            </a:fld>
            <a:endParaRPr lang="en-GB"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pic>
        <p:nvPicPr>
          <p:cNvPr id="10" name="Picture 9">
            <a:extLst>
              <a:ext uri="{FF2B5EF4-FFF2-40B4-BE49-F238E27FC236}">
                <a16:creationId xmlns:a16="http://schemas.microsoft.com/office/drawing/2014/main" id="{760B7C37-0FCF-418C-9282-7B6D294F279D}"/>
              </a:ext>
            </a:extLst>
          </p:cNvPr>
          <p:cNvPicPr>
            <a:picLocks noChangeAspect="1"/>
          </p:cNvPicPr>
          <p:nvPr userDrawn="1"/>
        </p:nvPicPr>
        <p:blipFill>
          <a:blip r:embed="rId2"/>
          <a:stretch>
            <a:fillRect/>
          </a:stretch>
        </p:blipFill>
        <p:spPr>
          <a:xfrm>
            <a:off x="10209179" y="427692"/>
            <a:ext cx="1429867" cy="1010852"/>
          </a:xfrm>
          <a:prstGeom prst="rect">
            <a:avLst/>
          </a:prstGeom>
        </p:spPr>
      </p:pic>
    </p:spTree>
    <p:extLst>
      <p:ext uri="{BB962C8B-B14F-4D97-AF65-F5344CB8AC3E}">
        <p14:creationId xmlns:p14="http://schemas.microsoft.com/office/powerpoint/2010/main" val="35836455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F38D4A6-76C2-4059-BC59-F97352C5A775}" type="datetimeFigureOut">
              <a:rPr lang="en-GB" smtClean="0"/>
              <a:t>23/11/2018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CAC445A-4843-491D-AD85-E9844EF2F743}" type="slidenum">
              <a:rPr lang="en-GB" smtClean="0"/>
              <a:t>‹#›</a:t>
            </a:fld>
            <a:endParaRPr lang="en-GB" dirty="0"/>
          </a:p>
        </p:txBody>
      </p:sp>
      <p:pic>
        <p:nvPicPr>
          <p:cNvPr id="8" name="Picture 7">
            <a:extLst>
              <a:ext uri="{FF2B5EF4-FFF2-40B4-BE49-F238E27FC236}">
                <a16:creationId xmlns:a16="http://schemas.microsoft.com/office/drawing/2014/main" id="{5F72EC2F-BE2B-4D1E-9256-90A9E78D47AC}"/>
              </a:ext>
            </a:extLst>
          </p:cNvPr>
          <p:cNvPicPr>
            <a:picLocks noChangeAspect="1"/>
          </p:cNvPicPr>
          <p:nvPr userDrawn="1"/>
        </p:nvPicPr>
        <p:blipFill>
          <a:blip r:embed="rId2"/>
          <a:stretch>
            <a:fillRect/>
          </a:stretch>
        </p:blipFill>
        <p:spPr>
          <a:xfrm>
            <a:off x="10209179" y="427692"/>
            <a:ext cx="1429867" cy="1010852"/>
          </a:xfrm>
          <a:prstGeom prst="rect">
            <a:avLst/>
          </a:prstGeom>
        </p:spPr>
      </p:pic>
    </p:spTree>
    <p:extLst>
      <p:ext uri="{BB962C8B-B14F-4D97-AF65-F5344CB8AC3E}">
        <p14:creationId xmlns:p14="http://schemas.microsoft.com/office/powerpoint/2010/main" val="21697883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38D4A6-76C2-4059-BC59-F97352C5A775}" type="datetimeFigureOut">
              <a:rPr lang="en-GB" smtClean="0"/>
              <a:t>23/11/2018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CAC445A-4843-491D-AD85-E9844EF2F743}" type="slidenum">
              <a:rPr lang="en-GB" smtClean="0"/>
              <a:t>‹#›</a:t>
            </a:fld>
            <a:endParaRPr lang="en-GB" dirty="0"/>
          </a:p>
        </p:txBody>
      </p:sp>
      <p:pic>
        <p:nvPicPr>
          <p:cNvPr id="7" name="Picture 6">
            <a:extLst>
              <a:ext uri="{FF2B5EF4-FFF2-40B4-BE49-F238E27FC236}">
                <a16:creationId xmlns:a16="http://schemas.microsoft.com/office/drawing/2014/main" id="{5DC4B89D-1BB2-4486-AF3E-EE65F5C136B6}"/>
              </a:ext>
            </a:extLst>
          </p:cNvPr>
          <p:cNvPicPr>
            <a:picLocks noChangeAspect="1"/>
          </p:cNvPicPr>
          <p:nvPr userDrawn="1"/>
        </p:nvPicPr>
        <p:blipFill>
          <a:blip r:embed="rId2"/>
          <a:stretch>
            <a:fillRect/>
          </a:stretch>
        </p:blipFill>
        <p:spPr>
          <a:xfrm>
            <a:off x="10209179" y="427692"/>
            <a:ext cx="1429867" cy="1010852"/>
          </a:xfrm>
          <a:prstGeom prst="rect">
            <a:avLst/>
          </a:prstGeom>
        </p:spPr>
      </p:pic>
    </p:spTree>
    <p:extLst>
      <p:ext uri="{BB962C8B-B14F-4D97-AF65-F5344CB8AC3E}">
        <p14:creationId xmlns:p14="http://schemas.microsoft.com/office/powerpoint/2010/main" val="22692673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38D4A6-76C2-4059-BC59-F97352C5A775}" type="datetimeFigureOut">
              <a:rPr lang="en-GB" smtClean="0"/>
              <a:t>23/11/2018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CAC445A-4843-491D-AD85-E9844EF2F743}" type="slidenum">
              <a:rPr lang="en-GB" smtClean="0"/>
              <a:t>‹#›</a:t>
            </a:fld>
            <a:endParaRPr lang="en-GB" dirty="0"/>
          </a:p>
        </p:txBody>
      </p:sp>
      <p:pic>
        <p:nvPicPr>
          <p:cNvPr id="7" name="Picture 6">
            <a:extLst>
              <a:ext uri="{FF2B5EF4-FFF2-40B4-BE49-F238E27FC236}">
                <a16:creationId xmlns:a16="http://schemas.microsoft.com/office/drawing/2014/main" id="{C4F0D365-4E6E-4559-BA2A-762246A2610F}"/>
              </a:ext>
            </a:extLst>
          </p:cNvPr>
          <p:cNvPicPr>
            <a:picLocks noChangeAspect="1"/>
          </p:cNvPicPr>
          <p:nvPr userDrawn="1"/>
        </p:nvPicPr>
        <p:blipFill>
          <a:blip r:embed="rId2"/>
          <a:stretch>
            <a:fillRect/>
          </a:stretch>
        </p:blipFill>
        <p:spPr>
          <a:xfrm>
            <a:off x="10209179" y="427692"/>
            <a:ext cx="1429867" cy="1010852"/>
          </a:xfrm>
          <a:prstGeom prst="rect">
            <a:avLst/>
          </a:prstGeom>
        </p:spPr>
      </p:pic>
    </p:spTree>
    <p:extLst>
      <p:ext uri="{BB962C8B-B14F-4D97-AF65-F5344CB8AC3E}">
        <p14:creationId xmlns:p14="http://schemas.microsoft.com/office/powerpoint/2010/main" val="3294881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13" y="2786058"/>
            <a:ext cx="10363200" cy="1928826"/>
          </a:xfrm>
        </p:spPr>
        <p:txBody>
          <a:bodyPr/>
          <a:lstStyle>
            <a:lvl1pPr>
              <a:defRPr b="1" baseline="0">
                <a:latin typeface="Arial" pitchFamily="34" charset="0"/>
                <a:cs typeface="Arial"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33700046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965F9-1767-41A8-BEF2-1C99DB69F3B3}"/>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5121D1D6-4DF4-4E72-9809-0986F179E2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03FE1D2-8A22-444C-A57B-31862D590B00}"/>
              </a:ext>
            </a:extLst>
          </p:cNvPr>
          <p:cNvSpPr>
            <a:spLocks noGrp="1"/>
          </p:cNvSpPr>
          <p:nvPr>
            <p:ph type="dt" sz="half" idx="10"/>
          </p:nvPr>
        </p:nvSpPr>
        <p:spPr/>
        <p:txBody>
          <a:bodyPr/>
          <a:lstStyle/>
          <a:p>
            <a:fld id="{BE3E4903-30DF-4CEF-9C9E-4796333004BE}" type="datetimeFigureOut">
              <a:rPr lang="en-GB" smtClean="0"/>
              <a:t>23/11/2018</a:t>
            </a:fld>
            <a:endParaRPr lang="en-GB"/>
          </a:p>
        </p:txBody>
      </p:sp>
      <p:sp>
        <p:nvSpPr>
          <p:cNvPr id="5" name="Footer Placeholder 4">
            <a:extLst>
              <a:ext uri="{FF2B5EF4-FFF2-40B4-BE49-F238E27FC236}">
                <a16:creationId xmlns:a16="http://schemas.microsoft.com/office/drawing/2014/main" id="{A48F53E3-4946-4328-8CEF-394C1DCD4BA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8C222B-5CF9-45FA-84D6-E1FE67E25C3F}"/>
              </a:ext>
            </a:extLst>
          </p:cNvPr>
          <p:cNvSpPr>
            <a:spLocks noGrp="1"/>
          </p:cNvSpPr>
          <p:nvPr>
            <p:ph type="sldNum" sz="quarter" idx="12"/>
          </p:nvPr>
        </p:nvSpPr>
        <p:spPr/>
        <p:txBody>
          <a:bodyPr/>
          <a:lstStyle/>
          <a:p>
            <a:fld id="{2BEDF34C-1900-4A95-A99E-EC7CE5C269E7}" type="slidenum">
              <a:rPr lang="en-GB" smtClean="0"/>
              <a:t>‹#›</a:t>
            </a:fld>
            <a:endParaRPr lang="en-GB"/>
          </a:p>
        </p:txBody>
      </p:sp>
      <p:pic>
        <p:nvPicPr>
          <p:cNvPr id="8" name="Picture 7">
            <a:extLst>
              <a:ext uri="{FF2B5EF4-FFF2-40B4-BE49-F238E27FC236}">
                <a16:creationId xmlns:a16="http://schemas.microsoft.com/office/drawing/2014/main" id="{17C1BF2A-6FD9-4CAF-BB5E-525F9550EE0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1" y="0"/>
            <a:ext cx="12191238" cy="6858000"/>
          </a:xfrm>
          <a:prstGeom prst="rect">
            <a:avLst/>
          </a:prstGeom>
        </p:spPr>
      </p:pic>
    </p:spTree>
    <p:extLst>
      <p:ext uri="{BB962C8B-B14F-4D97-AF65-F5344CB8AC3E}">
        <p14:creationId xmlns:p14="http://schemas.microsoft.com/office/powerpoint/2010/main" val="38299076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F5B59-0E64-4FE6-BD08-258D49988A4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32CB822-D271-4BAA-B989-6823E12B556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0BED80-3627-429F-9ED9-E36AF8DB28C4}"/>
              </a:ext>
            </a:extLst>
          </p:cNvPr>
          <p:cNvSpPr>
            <a:spLocks noGrp="1"/>
          </p:cNvSpPr>
          <p:nvPr>
            <p:ph type="dt" sz="half" idx="10"/>
          </p:nvPr>
        </p:nvSpPr>
        <p:spPr/>
        <p:txBody>
          <a:bodyPr/>
          <a:lstStyle/>
          <a:p>
            <a:fld id="{BE3E4903-30DF-4CEF-9C9E-4796333004BE}" type="datetimeFigureOut">
              <a:rPr lang="en-GB" smtClean="0"/>
              <a:t>23/11/2018</a:t>
            </a:fld>
            <a:endParaRPr lang="en-GB"/>
          </a:p>
        </p:txBody>
      </p:sp>
      <p:sp>
        <p:nvSpPr>
          <p:cNvPr id="5" name="Footer Placeholder 4">
            <a:extLst>
              <a:ext uri="{FF2B5EF4-FFF2-40B4-BE49-F238E27FC236}">
                <a16:creationId xmlns:a16="http://schemas.microsoft.com/office/drawing/2014/main" id="{B700971C-DB2F-4B8D-B885-899899F0EB7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57FDB9-47CF-4341-AEA8-06F128836A5C}"/>
              </a:ext>
            </a:extLst>
          </p:cNvPr>
          <p:cNvSpPr>
            <a:spLocks noGrp="1"/>
          </p:cNvSpPr>
          <p:nvPr>
            <p:ph type="sldNum" sz="quarter" idx="12"/>
          </p:nvPr>
        </p:nvSpPr>
        <p:spPr/>
        <p:txBody>
          <a:bodyPr/>
          <a:lstStyle/>
          <a:p>
            <a:fld id="{2BEDF34C-1900-4A95-A99E-EC7CE5C269E7}" type="slidenum">
              <a:rPr lang="en-GB" smtClean="0"/>
              <a:t>‹#›</a:t>
            </a:fld>
            <a:endParaRPr lang="en-GB"/>
          </a:p>
        </p:txBody>
      </p:sp>
    </p:spTree>
    <p:extLst>
      <p:ext uri="{BB962C8B-B14F-4D97-AF65-F5344CB8AC3E}">
        <p14:creationId xmlns:p14="http://schemas.microsoft.com/office/powerpoint/2010/main" val="2518401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38D4A6-76C2-4059-BC59-F97352C5A775}" type="datetimeFigureOut">
              <a:rPr lang="en-GB" smtClean="0"/>
              <a:t>23/11/2018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CAC445A-4843-491D-AD85-E9844EF2F743}" type="slidenum">
              <a:rPr lang="en-GB" smtClean="0"/>
              <a:t>‹#›</a:t>
            </a:fld>
            <a:endParaRPr lang="en-GB" dirty="0"/>
          </a:p>
        </p:txBody>
      </p:sp>
      <p:pic>
        <p:nvPicPr>
          <p:cNvPr id="7" name="Picture 6">
            <a:extLst>
              <a:ext uri="{FF2B5EF4-FFF2-40B4-BE49-F238E27FC236}">
                <a16:creationId xmlns:a16="http://schemas.microsoft.com/office/drawing/2014/main" id="{8396F5B7-63FC-4E58-A147-3BC4BAA8B576}"/>
              </a:ext>
            </a:extLst>
          </p:cNvPr>
          <p:cNvPicPr>
            <a:picLocks noChangeAspect="1"/>
          </p:cNvPicPr>
          <p:nvPr userDrawn="1"/>
        </p:nvPicPr>
        <p:blipFill>
          <a:blip r:embed="rId2"/>
          <a:stretch>
            <a:fillRect/>
          </a:stretch>
        </p:blipFill>
        <p:spPr>
          <a:xfrm>
            <a:off x="10209179" y="427692"/>
            <a:ext cx="1429867" cy="1010852"/>
          </a:xfrm>
          <a:prstGeom prst="rect">
            <a:avLst/>
          </a:prstGeom>
        </p:spPr>
      </p:pic>
    </p:spTree>
    <p:extLst>
      <p:ext uri="{BB962C8B-B14F-4D97-AF65-F5344CB8AC3E}">
        <p14:creationId xmlns:p14="http://schemas.microsoft.com/office/powerpoint/2010/main" val="16313285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A4008-6BAC-4391-87EC-CC1A23139D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324E19E-8883-4295-93AC-29F2C8A4A17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3A58B97-6185-4B2A-941A-F2750D36D5BF}"/>
              </a:ext>
            </a:extLst>
          </p:cNvPr>
          <p:cNvSpPr>
            <a:spLocks noGrp="1"/>
          </p:cNvSpPr>
          <p:nvPr>
            <p:ph type="dt" sz="half" idx="10"/>
          </p:nvPr>
        </p:nvSpPr>
        <p:spPr/>
        <p:txBody>
          <a:bodyPr/>
          <a:lstStyle/>
          <a:p>
            <a:fld id="{BE3E4903-30DF-4CEF-9C9E-4796333004BE}" type="datetimeFigureOut">
              <a:rPr lang="en-GB" smtClean="0"/>
              <a:t>23/11/2018</a:t>
            </a:fld>
            <a:endParaRPr lang="en-GB"/>
          </a:p>
        </p:txBody>
      </p:sp>
      <p:sp>
        <p:nvSpPr>
          <p:cNvPr id="5" name="Footer Placeholder 4">
            <a:extLst>
              <a:ext uri="{FF2B5EF4-FFF2-40B4-BE49-F238E27FC236}">
                <a16:creationId xmlns:a16="http://schemas.microsoft.com/office/drawing/2014/main" id="{E9411533-A706-4327-9C13-27498DBAA3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560A0C-1BFC-4FC5-9A69-0F86C7B54CCB}"/>
              </a:ext>
            </a:extLst>
          </p:cNvPr>
          <p:cNvSpPr>
            <a:spLocks noGrp="1"/>
          </p:cNvSpPr>
          <p:nvPr>
            <p:ph type="sldNum" sz="quarter" idx="12"/>
          </p:nvPr>
        </p:nvSpPr>
        <p:spPr/>
        <p:txBody>
          <a:bodyPr/>
          <a:lstStyle/>
          <a:p>
            <a:fld id="{2BEDF34C-1900-4A95-A99E-EC7CE5C269E7}" type="slidenum">
              <a:rPr lang="en-GB" smtClean="0"/>
              <a:t>‹#›</a:t>
            </a:fld>
            <a:endParaRPr lang="en-GB"/>
          </a:p>
        </p:txBody>
      </p:sp>
    </p:spTree>
    <p:extLst>
      <p:ext uri="{BB962C8B-B14F-4D97-AF65-F5344CB8AC3E}">
        <p14:creationId xmlns:p14="http://schemas.microsoft.com/office/powerpoint/2010/main" val="19405497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FFA6B-B9BB-4B12-94F8-CE1C9BF2200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58742F9-AE69-453D-AD67-A63A4E46B6F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9EF870F-AF19-4B92-9354-DB2E3B28AC6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C1ADB6D-DAC2-4129-9EB5-D5939D0D300E}"/>
              </a:ext>
            </a:extLst>
          </p:cNvPr>
          <p:cNvSpPr>
            <a:spLocks noGrp="1"/>
          </p:cNvSpPr>
          <p:nvPr>
            <p:ph type="dt" sz="half" idx="10"/>
          </p:nvPr>
        </p:nvSpPr>
        <p:spPr/>
        <p:txBody>
          <a:bodyPr/>
          <a:lstStyle/>
          <a:p>
            <a:fld id="{BE3E4903-30DF-4CEF-9C9E-4796333004BE}" type="datetimeFigureOut">
              <a:rPr lang="en-GB" smtClean="0"/>
              <a:t>23/11/2018</a:t>
            </a:fld>
            <a:endParaRPr lang="en-GB"/>
          </a:p>
        </p:txBody>
      </p:sp>
      <p:sp>
        <p:nvSpPr>
          <p:cNvPr id="6" name="Footer Placeholder 5">
            <a:extLst>
              <a:ext uri="{FF2B5EF4-FFF2-40B4-BE49-F238E27FC236}">
                <a16:creationId xmlns:a16="http://schemas.microsoft.com/office/drawing/2014/main" id="{151DF114-C84C-46CB-853A-5E81ADF893C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05E38A3-9A63-460F-A92E-D7C5BF2E472E}"/>
              </a:ext>
            </a:extLst>
          </p:cNvPr>
          <p:cNvSpPr>
            <a:spLocks noGrp="1"/>
          </p:cNvSpPr>
          <p:nvPr>
            <p:ph type="sldNum" sz="quarter" idx="12"/>
          </p:nvPr>
        </p:nvSpPr>
        <p:spPr/>
        <p:txBody>
          <a:bodyPr/>
          <a:lstStyle/>
          <a:p>
            <a:fld id="{2BEDF34C-1900-4A95-A99E-EC7CE5C269E7}" type="slidenum">
              <a:rPr lang="en-GB" smtClean="0"/>
              <a:t>‹#›</a:t>
            </a:fld>
            <a:endParaRPr lang="en-GB"/>
          </a:p>
        </p:txBody>
      </p:sp>
    </p:spTree>
    <p:extLst>
      <p:ext uri="{BB962C8B-B14F-4D97-AF65-F5344CB8AC3E}">
        <p14:creationId xmlns:p14="http://schemas.microsoft.com/office/powerpoint/2010/main" val="37450150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C8D7F-1CFA-4D55-AE99-F413D02CCE2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1C477F8-B43D-45CC-8EB2-9929B52991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3A5DABA-F095-439F-A8D1-8F662A23AAB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BA3753B-0A7B-41A5-9068-9B1A8C88A8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5813BEB-7DAF-43DB-B07E-9E87FEFD8A0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083A7AA-9345-4BF2-829E-E6316A9A964F}"/>
              </a:ext>
            </a:extLst>
          </p:cNvPr>
          <p:cNvSpPr>
            <a:spLocks noGrp="1"/>
          </p:cNvSpPr>
          <p:nvPr>
            <p:ph type="dt" sz="half" idx="10"/>
          </p:nvPr>
        </p:nvSpPr>
        <p:spPr/>
        <p:txBody>
          <a:bodyPr/>
          <a:lstStyle/>
          <a:p>
            <a:fld id="{BE3E4903-30DF-4CEF-9C9E-4796333004BE}" type="datetimeFigureOut">
              <a:rPr lang="en-GB" smtClean="0"/>
              <a:t>23/11/2018</a:t>
            </a:fld>
            <a:endParaRPr lang="en-GB"/>
          </a:p>
        </p:txBody>
      </p:sp>
      <p:sp>
        <p:nvSpPr>
          <p:cNvPr id="8" name="Footer Placeholder 7">
            <a:extLst>
              <a:ext uri="{FF2B5EF4-FFF2-40B4-BE49-F238E27FC236}">
                <a16:creationId xmlns:a16="http://schemas.microsoft.com/office/drawing/2014/main" id="{0CB2CC58-D6DC-4897-BB5F-9DE15E96FC4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5B180E2-CF16-4E23-B2EA-7DAD48568F12}"/>
              </a:ext>
            </a:extLst>
          </p:cNvPr>
          <p:cNvSpPr>
            <a:spLocks noGrp="1"/>
          </p:cNvSpPr>
          <p:nvPr>
            <p:ph type="sldNum" sz="quarter" idx="12"/>
          </p:nvPr>
        </p:nvSpPr>
        <p:spPr/>
        <p:txBody>
          <a:bodyPr/>
          <a:lstStyle/>
          <a:p>
            <a:fld id="{2BEDF34C-1900-4A95-A99E-EC7CE5C269E7}" type="slidenum">
              <a:rPr lang="en-GB" smtClean="0"/>
              <a:t>‹#›</a:t>
            </a:fld>
            <a:endParaRPr lang="en-GB"/>
          </a:p>
        </p:txBody>
      </p:sp>
    </p:spTree>
    <p:extLst>
      <p:ext uri="{BB962C8B-B14F-4D97-AF65-F5344CB8AC3E}">
        <p14:creationId xmlns:p14="http://schemas.microsoft.com/office/powerpoint/2010/main" val="25046050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5F718-937C-4904-A939-90AAA2E0706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2EA8BDE-AEBE-4379-9D5B-C7020C7DC8B8}"/>
              </a:ext>
            </a:extLst>
          </p:cNvPr>
          <p:cNvSpPr>
            <a:spLocks noGrp="1"/>
          </p:cNvSpPr>
          <p:nvPr>
            <p:ph type="dt" sz="half" idx="10"/>
          </p:nvPr>
        </p:nvSpPr>
        <p:spPr/>
        <p:txBody>
          <a:bodyPr/>
          <a:lstStyle/>
          <a:p>
            <a:fld id="{BE3E4903-30DF-4CEF-9C9E-4796333004BE}" type="datetimeFigureOut">
              <a:rPr lang="en-GB" smtClean="0"/>
              <a:t>23/11/2018</a:t>
            </a:fld>
            <a:endParaRPr lang="en-GB"/>
          </a:p>
        </p:txBody>
      </p:sp>
      <p:sp>
        <p:nvSpPr>
          <p:cNvPr id="4" name="Footer Placeholder 3">
            <a:extLst>
              <a:ext uri="{FF2B5EF4-FFF2-40B4-BE49-F238E27FC236}">
                <a16:creationId xmlns:a16="http://schemas.microsoft.com/office/drawing/2014/main" id="{54249197-873A-4EEF-BBC8-70166E82DC6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8E8B3AC-57C9-4509-9D2C-C6631324E107}"/>
              </a:ext>
            </a:extLst>
          </p:cNvPr>
          <p:cNvSpPr>
            <a:spLocks noGrp="1"/>
          </p:cNvSpPr>
          <p:nvPr>
            <p:ph type="sldNum" sz="quarter" idx="12"/>
          </p:nvPr>
        </p:nvSpPr>
        <p:spPr/>
        <p:txBody>
          <a:bodyPr/>
          <a:lstStyle/>
          <a:p>
            <a:fld id="{2BEDF34C-1900-4A95-A99E-EC7CE5C269E7}" type="slidenum">
              <a:rPr lang="en-GB" smtClean="0"/>
              <a:t>‹#›</a:t>
            </a:fld>
            <a:endParaRPr lang="en-GB"/>
          </a:p>
        </p:txBody>
      </p:sp>
    </p:spTree>
    <p:extLst>
      <p:ext uri="{BB962C8B-B14F-4D97-AF65-F5344CB8AC3E}">
        <p14:creationId xmlns:p14="http://schemas.microsoft.com/office/powerpoint/2010/main" val="116757292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75F61F-1AA5-4B6F-8CED-783E2426BA78}"/>
              </a:ext>
            </a:extLst>
          </p:cNvPr>
          <p:cNvSpPr>
            <a:spLocks noGrp="1"/>
          </p:cNvSpPr>
          <p:nvPr>
            <p:ph type="dt" sz="half" idx="10"/>
          </p:nvPr>
        </p:nvSpPr>
        <p:spPr/>
        <p:txBody>
          <a:bodyPr/>
          <a:lstStyle/>
          <a:p>
            <a:fld id="{BE3E4903-30DF-4CEF-9C9E-4796333004BE}" type="datetimeFigureOut">
              <a:rPr lang="en-GB" smtClean="0"/>
              <a:t>23/11/2018</a:t>
            </a:fld>
            <a:endParaRPr lang="en-GB"/>
          </a:p>
        </p:txBody>
      </p:sp>
      <p:sp>
        <p:nvSpPr>
          <p:cNvPr id="3" name="Footer Placeholder 2">
            <a:extLst>
              <a:ext uri="{FF2B5EF4-FFF2-40B4-BE49-F238E27FC236}">
                <a16:creationId xmlns:a16="http://schemas.microsoft.com/office/drawing/2014/main" id="{070B1D4D-2806-4E62-8825-09448A189A9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AC45904-F6A3-4575-83E5-73F5CD8C883F}"/>
              </a:ext>
            </a:extLst>
          </p:cNvPr>
          <p:cNvSpPr>
            <a:spLocks noGrp="1"/>
          </p:cNvSpPr>
          <p:nvPr>
            <p:ph type="sldNum" sz="quarter" idx="12"/>
          </p:nvPr>
        </p:nvSpPr>
        <p:spPr/>
        <p:txBody>
          <a:bodyPr/>
          <a:lstStyle/>
          <a:p>
            <a:fld id="{2BEDF34C-1900-4A95-A99E-EC7CE5C269E7}" type="slidenum">
              <a:rPr lang="en-GB" smtClean="0"/>
              <a:t>‹#›</a:t>
            </a:fld>
            <a:endParaRPr lang="en-GB"/>
          </a:p>
        </p:txBody>
      </p:sp>
    </p:spTree>
    <p:extLst>
      <p:ext uri="{BB962C8B-B14F-4D97-AF65-F5344CB8AC3E}">
        <p14:creationId xmlns:p14="http://schemas.microsoft.com/office/powerpoint/2010/main" val="331509001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DE23F-4675-438D-882C-D9530CA829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6A35554-16F0-4EC9-B59A-E984D9DAE5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BA4B2F0-B957-47FE-A4A0-CDB98B2B3C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295B2B5-A919-45DF-883C-EC640EF6B416}"/>
              </a:ext>
            </a:extLst>
          </p:cNvPr>
          <p:cNvSpPr>
            <a:spLocks noGrp="1"/>
          </p:cNvSpPr>
          <p:nvPr>
            <p:ph type="dt" sz="half" idx="10"/>
          </p:nvPr>
        </p:nvSpPr>
        <p:spPr/>
        <p:txBody>
          <a:bodyPr/>
          <a:lstStyle/>
          <a:p>
            <a:fld id="{BE3E4903-30DF-4CEF-9C9E-4796333004BE}" type="datetimeFigureOut">
              <a:rPr lang="en-GB" smtClean="0"/>
              <a:t>23/11/2018</a:t>
            </a:fld>
            <a:endParaRPr lang="en-GB"/>
          </a:p>
        </p:txBody>
      </p:sp>
      <p:sp>
        <p:nvSpPr>
          <p:cNvPr id="6" name="Footer Placeholder 5">
            <a:extLst>
              <a:ext uri="{FF2B5EF4-FFF2-40B4-BE49-F238E27FC236}">
                <a16:creationId xmlns:a16="http://schemas.microsoft.com/office/drawing/2014/main" id="{58ADA996-A9A8-4B91-850F-9C935D0C4B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FD06150-E66C-4D5D-8D07-450EAFCA8422}"/>
              </a:ext>
            </a:extLst>
          </p:cNvPr>
          <p:cNvSpPr>
            <a:spLocks noGrp="1"/>
          </p:cNvSpPr>
          <p:nvPr>
            <p:ph type="sldNum" sz="quarter" idx="12"/>
          </p:nvPr>
        </p:nvSpPr>
        <p:spPr/>
        <p:txBody>
          <a:bodyPr/>
          <a:lstStyle/>
          <a:p>
            <a:fld id="{2BEDF34C-1900-4A95-A99E-EC7CE5C269E7}" type="slidenum">
              <a:rPr lang="en-GB" smtClean="0"/>
              <a:t>‹#›</a:t>
            </a:fld>
            <a:endParaRPr lang="en-GB"/>
          </a:p>
        </p:txBody>
      </p:sp>
    </p:spTree>
    <p:extLst>
      <p:ext uri="{BB962C8B-B14F-4D97-AF65-F5344CB8AC3E}">
        <p14:creationId xmlns:p14="http://schemas.microsoft.com/office/powerpoint/2010/main" val="307030420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DF12A-6F7E-4EBD-8F94-9CDC8B65D5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D9988E8-C413-40BE-B171-B3CA710E267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30BF11A-45AA-4E7E-9BEF-D4438BD8A4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A9B93C8-3F4D-4747-B44B-391ECBA11E1C}"/>
              </a:ext>
            </a:extLst>
          </p:cNvPr>
          <p:cNvSpPr>
            <a:spLocks noGrp="1"/>
          </p:cNvSpPr>
          <p:nvPr>
            <p:ph type="dt" sz="half" idx="10"/>
          </p:nvPr>
        </p:nvSpPr>
        <p:spPr/>
        <p:txBody>
          <a:bodyPr/>
          <a:lstStyle/>
          <a:p>
            <a:fld id="{BE3E4903-30DF-4CEF-9C9E-4796333004BE}" type="datetimeFigureOut">
              <a:rPr lang="en-GB" smtClean="0"/>
              <a:t>23/11/2018</a:t>
            </a:fld>
            <a:endParaRPr lang="en-GB"/>
          </a:p>
        </p:txBody>
      </p:sp>
      <p:sp>
        <p:nvSpPr>
          <p:cNvPr id="6" name="Footer Placeholder 5">
            <a:extLst>
              <a:ext uri="{FF2B5EF4-FFF2-40B4-BE49-F238E27FC236}">
                <a16:creationId xmlns:a16="http://schemas.microsoft.com/office/drawing/2014/main" id="{E78680A7-5E28-4334-B71C-CBAC6C2A8F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9EFF341-7485-4673-9689-1F04B8B982DD}"/>
              </a:ext>
            </a:extLst>
          </p:cNvPr>
          <p:cNvSpPr>
            <a:spLocks noGrp="1"/>
          </p:cNvSpPr>
          <p:nvPr>
            <p:ph type="sldNum" sz="quarter" idx="12"/>
          </p:nvPr>
        </p:nvSpPr>
        <p:spPr/>
        <p:txBody>
          <a:bodyPr/>
          <a:lstStyle/>
          <a:p>
            <a:fld id="{2BEDF34C-1900-4A95-A99E-EC7CE5C269E7}" type="slidenum">
              <a:rPr lang="en-GB" smtClean="0"/>
              <a:t>‹#›</a:t>
            </a:fld>
            <a:endParaRPr lang="en-GB"/>
          </a:p>
        </p:txBody>
      </p:sp>
    </p:spTree>
    <p:extLst>
      <p:ext uri="{BB962C8B-B14F-4D97-AF65-F5344CB8AC3E}">
        <p14:creationId xmlns:p14="http://schemas.microsoft.com/office/powerpoint/2010/main" val="19501467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36635-75BA-404F-8577-4BEDAA1FDFA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6C5BA2-4E72-4182-A286-3D520B03293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4BD9234-2153-46C8-B7DA-A96FA3F8C3BD}"/>
              </a:ext>
            </a:extLst>
          </p:cNvPr>
          <p:cNvSpPr>
            <a:spLocks noGrp="1"/>
          </p:cNvSpPr>
          <p:nvPr>
            <p:ph type="dt" sz="half" idx="10"/>
          </p:nvPr>
        </p:nvSpPr>
        <p:spPr/>
        <p:txBody>
          <a:bodyPr/>
          <a:lstStyle/>
          <a:p>
            <a:fld id="{BE3E4903-30DF-4CEF-9C9E-4796333004BE}" type="datetimeFigureOut">
              <a:rPr lang="en-GB" smtClean="0"/>
              <a:t>23/11/2018</a:t>
            </a:fld>
            <a:endParaRPr lang="en-GB"/>
          </a:p>
        </p:txBody>
      </p:sp>
      <p:sp>
        <p:nvSpPr>
          <p:cNvPr id="5" name="Footer Placeholder 4">
            <a:extLst>
              <a:ext uri="{FF2B5EF4-FFF2-40B4-BE49-F238E27FC236}">
                <a16:creationId xmlns:a16="http://schemas.microsoft.com/office/drawing/2014/main" id="{0D5B9BA9-21C5-4B15-AE38-0770A45A123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72F941-E3E2-4FEC-A027-B2DD0BB93011}"/>
              </a:ext>
            </a:extLst>
          </p:cNvPr>
          <p:cNvSpPr>
            <a:spLocks noGrp="1"/>
          </p:cNvSpPr>
          <p:nvPr>
            <p:ph type="sldNum" sz="quarter" idx="12"/>
          </p:nvPr>
        </p:nvSpPr>
        <p:spPr/>
        <p:txBody>
          <a:bodyPr/>
          <a:lstStyle/>
          <a:p>
            <a:fld id="{2BEDF34C-1900-4A95-A99E-EC7CE5C269E7}" type="slidenum">
              <a:rPr lang="en-GB" smtClean="0"/>
              <a:t>‹#›</a:t>
            </a:fld>
            <a:endParaRPr lang="en-GB"/>
          </a:p>
        </p:txBody>
      </p:sp>
    </p:spTree>
    <p:extLst>
      <p:ext uri="{BB962C8B-B14F-4D97-AF65-F5344CB8AC3E}">
        <p14:creationId xmlns:p14="http://schemas.microsoft.com/office/powerpoint/2010/main" val="3663463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664C0CD-E5D0-4199-9CFF-7ADCEBD524B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D92B3C7-EF11-4722-A998-317D0815AA5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5CD5339-61F5-4B21-8600-3BDF4E1F6F4F}"/>
              </a:ext>
            </a:extLst>
          </p:cNvPr>
          <p:cNvSpPr>
            <a:spLocks noGrp="1"/>
          </p:cNvSpPr>
          <p:nvPr>
            <p:ph type="dt" sz="half" idx="10"/>
          </p:nvPr>
        </p:nvSpPr>
        <p:spPr/>
        <p:txBody>
          <a:bodyPr/>
          <a:lstStyle/>
          <a:p>
            <a:fld id="{BE3E4903-30DF-4CEF-9C9E-4796333004BE}" type="datetimeFigureOut">
              <a:rPr lang="en-GB" smtClean="0"/>
              <a:t>23/11/2018</a:t>
            </a:fld>
            <a:endParaRPr lang="en-GB"/>
          </a:p>
        </p:txBody>
      </p:sp>
      <p:sp>
        <p:nvSpPr>
          <p:cNvPr id="5" name="Footer Placeholder 4">
            <a:extLst>
              <a:ext uri="{FF2B5EF4-FFF2-40B4-BE49-F238E27FC236}">
                <a16:creationId xmlns:a16="http://schemas.microsoft.com/office/drawing/2014/main" id="{2A61311A-5EE8-4A5E-991D-5C91D9B217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2635F3-7009-4926-8C51-ABB7862A99FB}"/>
              </a:ext>
            </a:extLst>
          </p:cNvPr>
          <p:cNvSpPr>
            <a:spLocks noGrp="1"/>
          </p:cNvSpPr>
          <p:nvPr>
            <p:ph type="sldNum" sz="quarter" idx="12"/>
          </p:nvPr>
        </p:nvSpPr>
        <p:spPr/>
        <p:txBody>
          <a:bodyPr/>
          <a:lstStyle/>
          <a:p>
            <a:fld id="{2BEDF34C-1900-4A95-A99E-EC7CE5C269E7}" type="slidenum">
              <a:rPr lang="en-GB" smtClean="0"/>
              <a:t>‹#›</a:t>
            </a:fld>
            <a:endParaRPr lang="en-GB"/>
          </a:p>
        </p:txBody>
      </p:sp>
    </p:spTree>
    <p:extLst>
      <p:ext uri="{BB962C8B-B14F-4D97-AF65-F5344CB8AC3E}">
        <p14:creationId xmlns:p14="http://schemas.microsoft.com/office/powerpoint/2010/main" val="512737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F38D4A6-76C2-4059-BC59-F97352C5A775}" type="datetimeFigureOut">
              <a:rPr lang="en-GB" smtClean="0"/>
              <a:t>23/11/2018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CAC445A-4843-491D-AD85-E9844EF2F743}" type="slidenum">
              <a:rPr lang="en-GB" smtClean="0"/>
              <a:t>‹#›</a:t>
            </a:fld>
            <a:endParaRPr lang="en-GB" dirty="0"/>
          </a:p>
        </p:txBody>
      </p:sp>
      <p:pic>
        <p:nvPicPr>
          <p:cNvPr id="7" name="Picture 6">
            <a:extLst>
              <a:ext uri="{FF2B5EF4-FFF2-40B4-BE49-F238E27FC236}">
                <a16:creationId xmlns:a16="http://schemas.microsoft.com/office/drawing/2014/main" id="{BABACCC5-EC51-48D2-B929-05CCA72C9915}"/>
              </a:ext>
            </a:extLst>
          </p:cNvPr>
          <p:cNvPicPr>
            <a:picLocks noChangeAspect="1"/>
          </p:cNvPicPr>
          <p:nvPr userDrawn="1"/>
        </p:nvPicPr>
        <p:blipFill>
          <a:blip r:embed="rId2"/>
          <a:stretch>
            <a:fillRect/>
          </a:stretch>
        </p:blipFill>
        <p:spPr>
          <a:xfrm>
            <a:off x="10209179" y="427692"/>
            <a:ext cx="1429867" cy="1010852"/>
          </a:xfrm>
          <a:prstGeom prst="rect">
            <a:avLst/>
          </a:prstGeom>
        </p:spPr>
      </p:pic>
    </p:spTree>
    <p:extLst>
      <p:ext uri="{BB962C8B-B14F-4D97-AF65-F5344CB8AC3E}">
        <p14:creationId xmlns:p14="http://schemas.microsoft.com/office/powerpoint/2010/main" val="4136048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F38D4A6-76C2-4059-BC59-F97352C5A775}" type="datetimeFigureOut">
              <a:rPr lang="en-GB" smtClean="0"/>
              <a:t>23/11/2018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CAC445A-4843-491D-AD85-E9844EF2F743}" type="slidenum">
              <a:rPr lang="en-GB" smtClean="0"/>
              <a:t>‹#›</a:t>
            </a:fld>
            <a:endParaRPr lang="en-GB" dirty="0"/>
          </a:p>
        </p:txBody>
      </p:sp>
      <p:pic>
        <p:nvPicPr>
          <p:cNvPr id="8" name="Picture 7">
            <a:extLst>
              <a:ext uri="{FF2B5EF4-FFF2-40B4-BE49-F238E27FC236}">
                <a16:creationId xmlns:a16="http://schemas.microsoft.com/office/drawing/2014/main" id="{2DD8905B-09F7-4858-A9E4-05B75624782A}"/>
              </a:ext>
            </a:extLst>
          </p:cNvPr>
          <p:cNvPicPr>
            <a:picLocks noChangeAspect="1"/>
          </p:cNvPicPr>
          <p:nvPr userDrawn="1"/>
        </p:nvPicPr>
        <p:blipFill>
          <a:blip r:embed="rId2"/>
          <a:stretch>
            <a:fillRect/>
          </a:stretch>
        </p:blipFill>
        <p:spPr>
          <a:xfrm>
            <a:off x="10209179" y="427692"/>
            <a:ext cx="1429867" cy="1010852"/>
          </a:xfrm>
          <a:prstGeom prst="rect">
            <a:avLst/>
          </a:prstGeom>
        </p:spPr>
      </p:pic>
    </p:spTree>
    <p:extLst>
      <p:ext uri="{BB962C8B-B14F-4D97-AF65-F5344CB8AC3E}">
        <p14:creationId xmlns:p14="http://schemas.microsoft.com/office/powerpoint/2010/main" val="1917254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F38D4A6-76C2-4059-BC59-F97352C5A775}" type="datetimeFigureOut">
              <a:rPr lang="en-GB" smtClean="0"/>
              <a:t>23/11/2018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9CAC445A-4843-491D-AD85-E9844EF2F743}" type="slidenum">
              <a:rPr lang="en-GB" smtClean="0"/>
              <a:t>‹#›</a:t>
            </a:fld>
            <a:endParaRPr lang="en-GB" dirty="0"/>
          </a:p>
        </p:txBody>
      </p:sp>
      <p:pic>
        <p:nvPicPr>
          <p:cNvPr id="10" name="Picture 9">
            <a:extLst>
              <a:ext uri="{FF2B5EF4-FFF2-40B4-BE49-F238E27FC236}">
                <a16:creationId xmlns:a16="http://schemas.microsoft.com/office/drawing/2014/main" id="{27F11BE6-B600-405E-A08A-DC5AA9E15607}"/>
              </a:ext>
            </a:extLst>
          </p:cNvPr>
          <p:cNvPicPr>
            <a:picLocks noChangeAspect="1"/>
          </p:cNvPicPr>
          <p:nvPr userDrawn="1"/>
        </p:nvPicPr>
        <p:blipFill>
          <a:blip r:embed="rId2"/>
          <a:stretch>
            <a:fillRect/>
          </a:stretch>
        </p:blipFill>
        <p:spPr>
          <a:xfrm>
            <a:off x="10209179" y="427692"/>
            <a:ext cx="1429867" cy="1010852"/>
          </a:xfrm>
          <a:prstGeom prst="rect">
            <a:avLst/>
          </a:prstGeom>
        </p:spPr>
      </p:pic>
    </p:spTree>
    <p:extLst>
      <p:ext uri="{BB962C8B-B14F-4D97-AF65-F5344CB8AC3E}">
        <p14:creationId xmlns:p14="http://schemas.microsoft.com/office/powerpoint/2010/main" val="1973663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EF38D4A6-76C2-4059-BC59-F97352C5A775}" type="datetimeFigureOut">
              <a:rPr lang="en-GB" smtClean="0"/>
              <a:t>23/11/2018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CAC445A-4843-491D-AD85-E9844EF2F743}" type="slidenum">
              <a:rPr lang="en-GB" smtClean="0"/>
              <a:t>‹#›</a:t>
            </a:fld>
            <a:endParaRPr lang="en-GB" dirty="0"/>
          </a:p>
        </p:txBody>
      </p:sp>
      <p:pic>
        <p:nvPicPr>
          <p:cNvPr id="7" name="Picture 6">
            <a:extLst>
              <a:ext uri="{FF2B5EF4-FFF2-40B4-BE49-F238E27FC236}">
                <a16:creationId xmlns:a16="http://schemas.microsoft.com/office/drawing/2014/main" id="{CF6CDBD5-E1C4-41F3-A476-F5CE47FB4612}"/>
              </a:ext>
            </a:extLst>
          </p:cNvPr>
          <p:cNvPicPr>
            <a:picLocks noChangeAspect="1"/>
          </p:cNvPicPr>
          <p:nvPr userDrawn="1"/>
        </p:nvPicPr>
        <p:blipFill>
          <a:blip r:embed="rId2"/>
          <a:stretch>
            <a:fillRect/>
          </a:stretch>
        </p:blipFill>
        <p:spPr>
          <a:xfrm>
            <a:off x="10209179" y="427692"/>
            <a:ext cx="1429867" cy="1010852"/>
          </a:xfrm>
          <a:prstGeom prst="rect">
            <a:avLst/>
          </a:prstGeom>
        </p:spPr>
      </p:pic>
    </p:spTree>
    <p:extLst>
      <p:ext uri="{BB962C8B-B14F-4D97-AF65-F5344CB8AC3E}">
        <p14:creationId xmlns:p14="http://schemas.microsoft.com/office/powerpoint/2010/main" val="2062195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38D4A6-76C2-4059-BC59-F97352C5A775}" type="datetimeFigureOut">
              <a:rPr lang="en-GB" smtClean="0"/>
              <a:t>23/11/2018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9CAC445A-4843-491D-AD85-E9844EF2F743}" type="slidenum">
              <a:rPr lang="en-GB" smtClean="0"/>
              <a:t>‹#›</a:t>
            </a:fld>
            <a:endParaRPr lang="en-GB" dirty="0"/>
          </a:p>
        </p:txBody>
      </p:sp>
      <p:pic>
        <p:nvPicPr>
          <p:cNvPr id="5" name="Picture 4">
            <a:extLst>
              <a:ext uri="{FF2B5EF4-FFF2-40B4-BE49-F238E27FC236}">
                <a16:creationId xmlns:a16="http://schemas.microsoft.com/office/drawing/2014/main" id="{EDC15D98-A01C-4AC9-B6A2-9C78AEE5801D}"/>
              </a:ext>
            </a:extLst>
          </p:cNvPr>
          <p:cNvPicPr>
            <a:picLocks noChangeAspect="1"/>
          </p:cNvPicPr>
          <p:nvPr userDrawn="1"/>
        </p:nvPicPr>
        <p:blipFill>
          <a:blip r:embed="rId2"/>
          <a:stretch>
            <a:fillRect/>
          </a:stretch>
        </p:blipFill>
        <p:spPr>
          <a:xfrm>
            <a:off x="10209179" y="427692"/>
            <a:ext cx="1429867" cy="1010852"/>
          </a:xfrm>
          <a:prstGeom prst="rect">
            <a:avLst/>
          </a:prstGeom>
        </p:spPr>
      </p:pic>
    </p:spTree>
    <p:extLst>
      <p:ext uri="{BB962C8B-B14F-4D97-AF65-F5344CB8AC3E}">
        <p14:creationId xmlns:p14="http://schemas.microsoft.com/office/powerpoint/2010/main" val="1483700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F38D4A6-76C2-4059-BC59-F97352C5A775}" type="datetimeFigureOut">
              <a:rPr lang="en-GB" smtClean="0"/>
              <a:t>23/11/2018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CAC445A-4843-491D-AD85-E9844EF2F743}" type="slidenum">
              <a:rPr lang="en-GB" smtClean="0"/>
              <a:t>‹#›</a:t>
            </a:fld>
            <a:endParaRPr lang="en-GB" dirty="0"/>
          </a:p>
        </p:txBody>
      </p:sp>
      <p:pic>
        <p:nvPicPr>
          <p:cNvPr id="8" name="Picture 7">
            <a:extLst>
              <a:ext uri="{FF2B5EF4-FFF2-40B4-BE49-F238E27FC236}">
                <a16:creationId xmlns:a16="http://schemas.microsoft.com/office/drawing/2014/main" id="{3BCC6094-05C6-4564-BE1C-AEAD1ADFB0B7}"/>
              </a:ext>
            </a:extLst>
          </p:cNvPr>
          <p:cNvPicPr>
            <a:picLocks noChangeAspect="1"/>
          </p:cNvPicPr>
          <p:nvPr userDrawn="1"/>
        </p:nvPicPr>
        <p:blipFill>
          <a:blip r:embed="rId2"/>
          <a:stretch>
            <a:fillRect/>
          </a:stretch>
        </p:blipFill>
        <p:spPr>
          <a:xfrm>
            <a:off x="10209179" y="427692"/>
            <a:ext cx="1429867" cy="1010852"/>
          </a:xfrm>
          <a:prstGeom prst="rect">
            <a:avLst/>
          </a:prstGeom>
        </p:spPr>
      </p:pic>
    </p:spTree>
    <p:extLst>
      <p:ext uri="{BB962C8B-B14F-4D97-AF65-F5344CB8AC3E}">
        <p14:creationId xmlns:p14="http://schemas.microsoft.com/office/powerpoint/2010/main" val="3478448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F38D4A6-76C2-4059-BC59-F97352C5A775}" type="datetimeFigureOut">
              <a:rPr lang="en-GB" smtClean="0"/>
              <a:t>23/11/2018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CAC445A-4843-491D-AD85-E9844EF2F743}" type="slidenum">
              <a:rPr lang="en-GB" smtClean="0"/>
              <a:t>‹#›</a:t>
            </a:fld>
            <a:endParaRPr lang="en-GB" dirty="0"/>
          </a:p>
        </p:txBody>
      </p:sp>
      <p:pic>
        <p:nvPicPr>
          <p:cNvPr id="8" name="Picture 7">
            <a:extLst>
              <a:ext uri="{FF2B5EF4-FFF2-40B4-BE49-F238E27FC236}">
                <a16:creationId xmlns:a16="http://schemas.microsoft.com/office/drawing/2014/main" id="{874CE136-C8F7-4A28-A20C-7E1D782177B2}"/>
              </a:ext>
            </a:extLst>
          </p:cNvPr>
          <p:cNvPicPr>
            <a:picLocks noChangeAspect="1"/>
          </p:cNvPicPr>
          <p:nvPr userDrawn="1"/>
        </p:nvPicPr>
        <p:blipFill>
          <a:blip r:embed="rId2"/>
          <a:stretch>
            <a:fillRect/>
          </a:stretch>
        </p:blipFill>
        <p:spPr>
          <a:xfrm>
            <a:off x="10209179" y="427692"/>
            <a:ext cx="1429867" cy="1010852"/>
          </a:xfrm>
          <a:prstGeom prst="rect">
            <a:avLst/>
          </a:prstGeom>
        </p:spPr>
      </p:pic>
    </p:spTree>
    <p:extLst>
      <p:ext uri="{BB962C8B-B14F-4D97-AF65-F5344CB8AC3E}">
        <p14:creationId xmlns:p14="http://schemas.microsoft.com/office/powerpoint/2010/main" val="4219779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image" Target="../media/image2.jpeg"/><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F38D4A6-76C2-4059-BC59-F97352C5A775}" type="datetimeFigureOut">
              <a:rPr lang="en-GB" smtClean="0"/>
              <a:t>23/11/2018</a:t>
            </a:fld>
            <a:endParaRPr lang="en-GB"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9CAC445A-4843-491D-AD85-E9844EF2F743}" type="slidenum">
              <a:rPr lang="en-GB" smtClean="0"/>
              <a:t>‹#›</a:t>
            </a:fld>
            <a:endParaRPr lang="en-GB" dirty="0"/>
          </a:p>
        </p:txBody>
      </p:sp>
    </p:spTree>
    <p:extLst>
      <p:ext uri="{BB962C8B-B14F-4D97-AF65-F5344CB8AC3E}">
        <p14:creationId xmlns:p14="http://schemas.microsoft.com/office/powerpoint/2010/main" val="422046864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706" r:id="rId17"/>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9BC48A-2331-4C14-B0DF-955FB4D6C0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1A7A7CA-E96A-49AF-A812-C3C3182BC3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4B099DB-EDA7-466D-8301-7775A97C46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3E4903-30DF-4CEF-9C9E-4796333004BE}" type="datetimeFigureOut">
              <a:rPr lang="en-GB" smtClean="0"/>
              <a:t>23/11/2018</a:t>
            </a:fld>
            <a:endParaRPr lang="en-GB"/>
          </a:p>
        </p:txBody>
      </p:sp>
      <p:sp>
        <p:nvSpPr>
          <p:cNvPr id="5" name="Footer Placeholder 4">
            <a:extLst>
              <a:ext uri="{FF2B5EF4-FFF2-40B4-BE49-F238E27FC236}">
                <a16:creationId xmlns:a16="http://schemas.microsoft.com/office/drawing/2014/main" id="{B00E8C4F-F958-4049-B15D-ECE313FB09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3AC2F6F-5027-4A43-ACED-83D58CF02F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EDF34C-1900-4A95-A99E-EC7CE5C269E7}" type="slidenum">
              <a:rPr lang="en-GB" smtClean="0"/>
              <a:t>‹#›</a:t>
            </a:fld>
            <a:endParaRPr lang="en-GB"/>
          </a:p>
        </p:txBody>
      </p:sp>
      <p:pic>
        <p:nvPicPr>
          <p:cNvPr id="8" name="Picture 7">
            <a:extLst>
              <a:ext uri="{FF2B5EF4-FFF2-40B4-BE49-F238E27FC236}">
                <a16:creationId xmlns:a16="http://schemas.microsoft.com/office/drawing/2014/main" id="{1063F518-8C8B-4F5D-880F-A8412D60B3A5}"/>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381" y="0"/>
            <a:ext cx="12191238" cy="6858000"/>
          </a:xfrm>
          <a:prstGeom prst="rect">
            <a:avLst/>
          </a:prstGeom>
        </p:spPr>
      </p:pic>
    </p:spTree>
    <p:extLst>
      <p:ext uri="{BB962C8B-B14F-4D97-AF65-F5344CB8AC3E}">
        <p14:creationId xmlns:p14="http://schemas.microsoft.com/office/powerpoint/2010/main" val="194690669"/>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6960" y="1370965"/>
            <a:ext cx="10515600" cy="1325563"/>
          </a:xfrm>
        </p:spPr>
        <p:txBody>
          <a:bodyPr>
            <a:normAutofit/>
          </a:bodyPr>
          <a:lstStyle/>
          <a:p>
            <a:pPr marL="180975" lvl="1" algn="l" defTabSz="457200" rtl="0">
              <a:lnSpc>
                <a:spcPct val="110000"/>
              </a:lnSpc>
              <a:spcBef>
                <a:spcPct val="0"/>
              </a:spcBef>
              <a:defRPr/>
            </a:pPr>
            <a:r>
              <a:rPr lang="en-GB" altLang="en-US" sz="4000" b="1" kern="1200" dirty="0">
                <a:solidFill>
                  <a:schemeClr val="tx1"/>
                </a:solidFill>
                <a:latin typeface="+mj-lt"/>
                <a:ea typeface="+mj-ea"/>
                <a:cs typeface="Arial" pitchFamily="34" charset="0"/>
              </a:rPr>
              <a:t>Schools Partnership Report</a:t>
            </a:r>
            <a:endParaRPr lang="en-GB" sz="4000" b="1" kern="1200" dirty="0">
              <a:solidFill>
                <a:schemeClr val="tx1"/>
              </a:solidFill>
              <a:latin typeface="+mj-lt"/>
              <a:ea typeface="+mj-ea"/>
              <a:cs typeface="Arial" pitchFamily="34" charset="0"/>
            </a:endParaRPr>
          </a:p>
        </p:txBody>
      </p:sp>
      <p:sp>
        <p:nvSpPr>
          <p:cNvPr id="3" name="Content Placeholder 2"/>
          <p:cNvSpPr>
            <a:spLocks noGrp="1"/>
          </p:cNvSpPr>
          <p:nvPr>
            <p:ph idx="1"/>
          </p:nvPr>
        </p:nvSpPr>
        <p:spPr>
          <a:xfrm>
            <a:off x="381000" y="1810385"/>
            <a:ext cx="10515600" cy="4351338"/>
          </a:xfrm>
        </p:spPr>
        <p:txBody>
          <a:bodyPr>
            <a:normAutofit/>
          </a:bodyPr>
          <a:lstStyle/>
          <a:p>
            <a:pPr marL="0" indent="0" algn="ctr">
              <a:buNone/>
            </a:pPr>
            <a:endParaRPr lang="en-GB" altLang="en-US" dirty="0">
              <a:latin typeface="Arial" panose="020B0604020202020204" pitchFamily="34" charset="0"/>
              <a:cs typeface="Arial" panose="020B0604020202020204" pitchFamily="34" charset="0"/>
            </a:endParaRPr>
          </a:p>
          <a:p>
            <a:pPr marL="180975" lvl="1" indent="0" algn="ctr" defTabSz="457200">
              <a:lnSpc>
                <a:spcPct val="110000"/>
              </a:lnSpc>
              <a:spcBef>
                <a:spcPct val="0"/>
              </a:spcBef>
              <a:buNone/>
              <a:defRPr/>
            </a:pPr>
            <a:br>
              <a:rPr lang="en-GB" altLang="en-US" dirty="0">
                <a:latin typeface="Arial" panose="020B0604020202020204" pitchFamily="34" charset="0"/>
                <a:cs typeface="Arial" panose="020B0604020202020204" pitchFamily="34" charset="0"/>
              </a:rPr>
            </a:br>
            <a:br>
              <a:rPr lang="en-GB" altLang="en-US" b="1" dirty="0">
                <a:latin typeface="Arial" panose="020B0604020202020204" pitchFamily="34" charset="0"/>
                <a:cs typeface="Arial" panose="020B0604020202020204" pitchFamily="34" charset="0"/>
              </a:rPr>
            </a:br>
            <a:r>
              <a:rPr lang="en-GB" altLang="en-US" sz="3600" b="1" dirty="0">
                <a:latin typeface="+mj-lt"/>
                <a:ea typeface="+mj-ea"/>
                <a:cs typeface="Arial" pitchFamily="34" charset="0"/>
              </a:rPr>
              <a:t>Governing Body Education Committee</a:t>
            </a:r>
            <a:br>
              <a:rPr lang="en-GB" altLang="en-US" sz="3600" b="1" dirty="0">
                <a:latin typeface="+mj-lt"/>
                <a:ea typeface="+mj-ea"/>
                <a:cs typeface="Arial" pitchFamily="34" charset="0"/>
              </a:rPr>
            </a:br>
            <a:endParaRPr lang="en-GB" altLang="en-US" sz="3600" b="1" dirty="0">
              <a:latin typeface="+mj-lt"/>
              <a:ea typeface="+mj-ea"/>
              <a:cs typeface="Arial" pitchFamily="34" charset="0"/>
            </a:endParaRPr>
          </a:p>
          <a:p>
            <a:pPr marL="180975" lvl="1" indent="0" algn="ctr" defTabSz="457200">
              <a:lnSpc>
                <a:spcPct val="110000"/>
              </a:lnSpc>
              <a:spcBef>
                <a:spcPct val="0"/>
              </a:spcBef>
              <a:buNone/>
              <a:defRPr/>
            </a:pPr>
            <a:r>
              <a:rPr lang="en-GB" altLang="en-US" sz="3600" b="1" dirty="0">
                <a:latin typeface="+mj-lt"/>
                <a:ea typeface="+mj-ea"/>
                <a:cs typeface="Arial" pitchFamily="34" charset="0"/>
              </a:rPr>
              <a:t>21st November 2018</a:t>
            </a:r>
            <a:endParaRPr lang="en-GB" sz="3600" b="1" dirty="0">
              <a:latin typeface="+mj-lt"/>
              <a:ea typeface="+mj-ea"/>
              <a:cs typeface="Arial" pitchFamily="34" charset="0"/>
            </a:endParaRPr>
          </a:p>
        </p:txBody>
      </p:sp>
    </p:spTree>
    <p:extLst>
      <p:ext uri="{BB962C8B-B14F-4D97-AF65-F5344CB8AC3E}">
        <p14:creationId xmlns:p14="http://schemas.microsoft.com/office/powerpoint/2010/main" val="17560491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1177901308"/>
              </p:ext>
            </p:extLst>
          </p:nvPr>
        </p:nvGraphicFramePr>
        <p:xfrm>
          <a:off x="1432560" y="1127760"/>
          <a:ext cx="775716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3" name="Rectangle 2"/>
          <p:cNvSpPr/>
          <p:nvPr/>
        </p:nvSpPr>
        <p:spPr>
          <a:xfrm>
            <a:off x="14205664" y="4326374"/>
            <a:ext cx="1946751" cy="369332"/>
          </a:xfrm>
          <a:prstGeom prst="rect">
            <a:avLst/>
          </a:prstGeom>
        </p:spPr>
        <p:txBody>
          <a:bodyPr wrap="none">
            <a:spAutoFit/>
          </a:bodyPr>
          <a:lstStyle/>
          <a:p>
            <a:r>
              <a:rPr lang="en-GB" altLang="en-US" dirty="0"/>
              <a:t>Progression to FE</a:t>
            </a:r>
            <a:endParaRPr lang="en-GB" dirty="0"/>
          </a:p>
        </p:txBody>
      </p:sp>
      <p:sp>
        <p:nvSpPr>
          <p:cNvPr id="4" name="Rectangle 3"/>
          <p:cNvSpPr/>
          <p:nvPr/>
        </p:nvSpPr>
        <p:spPr>
          <a:xfrm>
            <a:off x="2043996" y="604540"/>
            <a:ext cx="6237605" cy="523220"/>
          </a:xfrm>
          <a:prstGeom prst="rect">
            <a:avLst/>
          </a:prstGeom>
        </p:spPr>
        <p:txBody>
          <a:bodyPr wrap="none">
            <a:spAutoFit/>
          </a:bodyPr>
          <a:lstStyle/>
          <a:p>
            <a:r>
              <a:rPr lang="en-GB" altLang="en-US" sz="2800" b="1" dirty="0">
                <a:solidFill>
                  <a:schemeClr val="accent1">
                    <a:lumMod val="75000"/>
                  </a:schemeClr>
                </a:solidFill>
                <a:latin typeface="Arial" panose="020B0604020202020204" pitchFamily="34" charset="0"/>
                <a:cs typeface="Arial" panose="020B0604020202020204" pitchFamily="34" charset="0"/>
              </a:rPr>
              <a:t>Progression to FE – 5 year analysis</a:t>
            </a:r>
            <a:endParaRPr lang="en-GB" sz="2800" b="1" dirty="0"/>
          </a:p>
        </p:txBody>
      </p:sp>
    </p:spTree>
    <p:extLst>
      <p:ext uri="{BB962C8B-B14F-4D97-AF65-F5344CB8AC3E}">
        <p14:creationId xmlns:p14="http://schemas.microsoft.com/office/powerpoint/2010/main" val="3277790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GB" altLang="en-US" sz="4000" dirty="0"/>
              <a:t>	EF Demographic Trends</a:t>
            </a:r>
          </a:p>
        </p:txBody>
      </p:sp>
      <p:sp>
        <p:nvSpPr>
          <p:cNvPr id="25603" name="Rectangle 3"/>
          <p:cNvSpPr>
            <a:spLocks noChangeArrowheads="1"/>
          </p:cNvSpPr>
          <p:nvPr/>
        </p:nvSpPr>
        <p:spPr bwMode="auto">
          <a:xfrm>
            <a:off x="1158240" y="935038"/>
            <a:ext cx="832231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GB" altLang="en-US" sz="2000" dirty="0">
              <a:latin typeface="Arial" panose="020B0604020202020204" pitchFamily="34" charset="0"/>
            </a:endParaRPr>
          </a:p>
          <a:p>
            <a:pPr>
              <a:spcBef>
                <a:spcPct val="0"/>
              </a:spcBef>
              <a:buFontTx/>
              <a:buNone/>
            </a:pPr>
            <a:r>
              <a:rPr lang="en-GB" altLang="en-US" sz="2000" dirty="0">
                <a:latin typeface="Arial" panose="020B0604020202020204" pitchFamily="34" charset="0"/>
              </a:rPr>
              <a:t>Since Entitlement Framework collaboration was introduced in 2008/09 there has been a 9% increase number of pupils attending school sixth forms, against a backdrop of an 8% decline in the 16/17 age population:</a:t>
            </a:r>
          </a:p>
          <a:p>
            <a:pPr>
              <a:spcBef>
                <a:spcPct val="0"/>
              </a:spcBef>
              <a:buFontTx/>
              <a:buNone/>
            </a:pPr>
            <a:endParaRPr lang="en-GB" altLang="en-US" sz="2000" dirty="0">
              <a:latin typeface="Arial" panose="020B0604020202020204" pitchFamily="34" charset="0"/>
            </a:endParaRPr>
          </a:p>
          <a:p>
            <a:pPr>
              <a:spcBef>
                <a:spcPct val="0"/>
              </a:spcBef>
              <a:buFontTx/>
              <a:buNone/>
            </a:pPr>
            <a:endParaRPr lang="en-GB" altLang="en-US" sz="2000" dirty="0">
              <a:latin typeface="Arial" panose="020B0604020202020204"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304428392"/>
              </p:ext>
            </p:extLst>
          </p:nvPr>
        </p:nvGraphicFramePr>
        <p:xfrm>
          <a:off x="1158242" y="2609851"/>
          <a:ext cx="8250873" cy="2600325"/>
        </p:xfrm>
        <a:graphic>
          <a:graphicData uri="http://schemas.openxmlformats.org/drawingml/2006/table">
            <a:tbl>
              <a:tblPr firstRow="1" firstCol="1" bandRow="1">
                <a:tableStyleId>{5C22544A-7EE6-4342-B048-85BDC9FD1C3A}</a:tableStyleId>
              </a:tblPr>
              <a:tblGrid>
                <a:gridCol w="3896951">
                  <a:extLst>
                    <a:ext uri="{9D8B030D-6E8A-4147-A177-3AD203B41FA5}">
                      <a16:colId xmlns:a16="http://schemas.microsoft.com/office/drawing/2014/main" val="468630736"/>
                    </a:ext>
                  </a:extLst>
                </a:gridCol>
                <a:gridCol w="2176961">
                  <a:extLst>
                    <a:ext uri="{9D8B030D-6E8A-4147-A177-3AD203B41FA5}">
                      <a16:colId xmlns:a16="http://schemas.microsoft.com/office/drawing/2014/main" val="1404558475"/>
                    </a:ext>
                  </a:extLst>
                </a:gridCol>
                <a:gridCol w="2176961">
                  <a:extLst>
                    <a:ext uri="{9D8B030D-6E8A-4147-A177-3AD203B41FA5}">
                      <a16:colId xmlns:a16="http://schemas.microsoft.com/office/drawing/2014/main" val="24675352"/>
                    </a:ext>
                  </a:extLst>
                </a:gridCol>
              </a:tblGrid>
              <a:tr h="702896">
                <a:tc>
                  <a:txBody>
                    <a:bodyPr/>
                    <a:lstStyle/>
                    <a:p>
                      <a:pPr>
                        <a:lnSpc>
                          <a:spcPct val="115000"/>
                        </a:lnSpc>
                        <a:spcAft>
                          <a:spcPts val="0"/>
                        </a:spcAft>
                      </a:pPr>
                      <a:r>
                        <a:rPr lang="en-GB" sz="1800" u="sng" dirty="0">
                          <a:effectLst/>
                        </a:rPr>
                        <a:t>DE Statistics: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8" marR="68588" marT="0" marB="0" anchor="b"/>
                </a:tc>
                <a:tc>
                  <a:txBody>
                    <a:bodyPr/>
                    <a:lstStyle/>
                    <a:p>
                      <a:pPr algn="r">
                        <a:lnSpc>
                          <a:spcPct val="115000"/>
                        </a:lnSpc>
                        <a:spcAft>
                          <a:spcPts val="0"/>
                        </a:spcAft>
                      </a:pPr>
                      <a:r>
                        <a:rPr lang="en-GB" sz="1800" dirty="0">
                          <a:effectLst/>
                        </a:rPr>
                        <a:t>2008/9</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8" marR="68588" marT="0" marB="0" anchor="ctr"/>
                </a:tc>
                <a:tc>
                  <a:txBody>
                    <a:bodyPr/>
                    <a:lstStyle/>
                    <a:p>
                      <a:pPr algn="r">
                        <a:lnSpc>
                          <a:spcPct val="115000"/>
                        </a:lnSpc>
                        <a:spcAft>
                          <a:spcPts val="0"/>
                        </a:spcAft>
                      </a:pPr>
                      <a:r>
                        <a:rPr lang="en-GB" sz="1800">
                          <a:effectLst/>
                        </a:rPr>
                        <a:t>2016/17</a:t>
                      </a:r>
                      <a:endParaRPr lang="en-GB"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8" marR="68588" marT="0" marB="0" anchor="ctr"/>
                </a:tc>
                <a:extLst>
                  <a:ext uri="{0D108BD9-81ED-4DB2-BD59-A6C34878D82A}">
                    <a16:rowId xmlns:a16="http://schemas.microsoft.com/office/drawing/2014/main" val="2054327785"/>
                  </a:ext>
                </a:extLst>
              </a:tr>
              <a:tr h="673609">
                <a:tc>
                  <a:txBody>
                    <a:bodyPr/>
                    <a:lstStyle/>
                    <a:p>
                      <a:pPr>
                        <a:lnSpc>
                          <a:spcPct val="115000"/>
                        </a:lnSpc>
                        <a:spcAft>
                          <a:spcPts val="0"/>
                        </a:spcAft>
                      </a:pPr>
                      <a:r>
                        <a:rPr lang="en-GB" sz="1800" dirty="0">
                          <a:effectLst/>
                        </a:rPr>
                        <a:t>Pupils in 6</a:t>
                      </a:r>
                      <a:r>
                        <a:rPr lang="en-GB" sz="1800" baseline="30000" dirty="0">
                          <a:effectLst/>
                        </a:rPr>
                        <a:t>th</a:t>
                      </a:r>
                      <a:r>
                        <a:rPr lang="en-GB" sz="1800" dirty="0">
                          <a:effectLst/>
                        </a:rPr>
                        <a:t> form</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8" marR="68588" marT="0" marB="0" anchor="b"/>
                </a:tc>
                <a:tc>
                  <a:txBody>
                    <a:bodyPr/>
                    <a:lstStyle/>
                    <a:p>
                      <a:pPr algn="r">
                        <a:lnSpc>
                          <a:spcPct val="115000"/>
                        </a:lnSpc>
                        <a:spcAft>
                          <a:spcPts val="0"/>
                        </a:spcAft>
                      </a:pPr>
                      <a:r>
                        <a:rPr lang="en-GB" sz="1800" dirty="0">
                          <a:effectLst/>
                        </a:rPr>
                        <a:t>27113</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8" marR="68588" marT="0" marB="0" anchor="b"/>
                </a:tc>
                <a:tc>
                  <a:txBody>
                    <a:bodyPr/>
                    <a:lstStyle/>
                    <a:p>
                      <a:pPr algn="r">
                        <a:lnSpc>
                          <a:spcPct val="115000"/>
                        </a:lnSpc>
                        <a:spcAft>
                          <a:spcPts val="0"/>
                        </a:spcAft>
                      </a:pPr>
                      <a:r>
                        <a:rPr lang="en-GB" sz="1800">
                          <a:effectLst/>
                        </a:rPr>
                        <a:t>29485</a:t>
                      </a:r>
                      <a:endParaRPr lang="en-GB"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8" marR="68588" marT="0" marB="0" anchor="b"/>
                </a:tc>
                <a:extLst>
                  <a:ext uri="{0D108BD9-81ED-4DB2-BD59-A6C34878D82A}">
                    <a16:rowId xmlns:a16="http://schemas.microsoft.com/office/drawing/2014/main" val="431422922"/>
                  </a:ext>
                </a:extLst>
              </a:tr>
              <a:tr h="647905">
                <a:tc>
                  <a:txBody>
                    <a:bodyPr/>
                    <a:lstStyle/>
                    <a:p>
                      <a:pPr>
                        <a:lnSpc>
                          <a:spcPct val="115000"/>
                        </a:lnSpc>
                        <a:spcAft>
                          <a:spcPts val="0"/>
                        </a:spcAft>
                      </a:pPr>
                      <a:r>
                        <a:rPr lang="en-GB" sz="1800" dirty="0">
                          <a:effectLst/>
                        </a:rPr>
                        <a:t>NI 16-17 population est.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8" marR="68588" marT="0" marB="0" anchor="b"/>
                </a:tc>
                <a:tc>
                  <a:txBody>
                    <a:bodyPr/>
                    <a:lstStyle/>
                    <a:p>
                      <a:pPr algn="r">
                        <a:lnSpc>
                          <a:spcPct val="115000"/>
                        </a:lnSpc>
                        <a:spcAft>
                          <a:spcPts val="0"/>
                        </a:spcAft>
                      </a:pPr>
                      <a:r>
                        <a:rPr lang="en-GB" sz="1800" dirty="0">
                          <a:effectLst/>
                        </a:rPr>
                        <a:t>51460</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8" marR="68588" marT="0" marB="0" anchor="b"/>
                </a:tc>
                <a:tc>
                  <a:txBody>
                    <a:bodyPr/>
                    <a:lstStyle/>
                    <a:p>
                      <a:pPr algn="r">
                        <a:lnSpc>
                          <a:spcPct val="115000"/>
                        </a:lnSpc>
                        <a:spcAft>
                          <a:spcPts val="0"/>
                        </a:spcAft>
                      </a:pPr>
                      <a:r>
                        <a:rPr lang="en-GB" sz="1800">
                          <a:effectLst/>
                        </a:rPr>
                        <a:t>47528</a:t>
                      </a:r>
                      <a:endParaRPr lang="en-GB"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8" marR="68588" marT="0" marB="0" anchor="b"/>
                </a:tc>
                <a:extLst>
                  <a:ext uri="{0D108BD9-81ED-4DB2-BD59-A6C34878D82A}">
                    <a16:rowId xmlns:a16="http://schemas.microsoft.com/office/drawing/2014/main" val="2123862833"/>
                  </a:ext>
                </a:extLst>
              </a:tr>
              <a:tr h="575915">
                <a:tc>
                  <a:txBody>
                    <a:bodyPr/>
                    <a:lstStyle/>
                    <a:p>
                      <a:pPr>
                        <a:lnSpc>
                          <a:spcPct val="115000"/>
                        </a:lnSpc>
                        <a:spcAft>
                          <a:spcPts val="0"/>
                        </a:spcAft>
                      </a:pPr>
                      <a:r>
                        <a:rPr lang="en-GB" sz="1800" dirty="0">
                          <a:effectLst/>
                        </a:rPr>
                        <a:t>% staying on to 6th form</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8" marR="68588" marT="0" marB="0" anchor="b"/>
                </a:tc>
                <a:tc>
                  <a:txBody>
                    <a:bodyPr/>
                    <a:lstStyle/>
                    <a:p>
                      <a:pPr algn="r">
                        <a:lnSpc>
                          <a:spcPct val="115000"/>
                        </a:lnSpc>
                        <a:spcAft>
                          <a:spcPts val="0"/>
                        </a:spcAft>
                      </a:pPr>
                      <a:r>
                        <a:rPr lang="en-GB" sz="1800" dirty="0">
                          <a:effectLst/>
                        </a:rPr>
                        <a:t>52.70%</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8" marR="68588" marT="0" marB="0" anchor="b"/>
                </a:tc>
                <a:tc>
                  <a:txBody>
                    <a:bodyPr/>
                    <a:lstStyle/>
                    <a:p>
                      <a:pPr algn="r">
                        <a:lnSpc>
                          <a:spcPct val="115000"/>
                        </a:lnSpc>
                        <a:spcAft>
                          <a:spcPts val="0"/>
                        </a:spcAft>
                      </a:pPr>
                      <a:r>
                        <a:rPr lang="en-GB" sz="1800" dirty="0">
                          <a:effectLst/>
                        </a:rPr>
                        <a:t>62.00%</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8" marR="68588" marT="0" marB="0" anchor="b"/>
                </a:tc>
                <a:extLst>
                  <a:ext uri="{0D108BD9-81ED-4DB2-BD59-A6C34878D82A}">
                    <a16:rowId xmlns:a16="http://schemas.microsoft.com/office/drawing/2014/main" val="2893896811"/>
                  </a:ext>
                </a:extLst>
              </a:tr>
            </a:tbl>
          </a:graphicData>
        </a:graphic>
      </p:graphicFrame>
      <p:sp>
        <p:nvSpPr>
          <p:cNvPr id="25626" name="Rectangle 1"/>
          <p:cNvSpPr>
            <a:spLocks noChangeArrowheads="1"/>
          </p:cNvSpPr>
          <p:nvPr/>
        </p:nvSpPr>
        <p:spPr bwMode="auto">
          <a:xfrm>
            <a:off x="-554038" y="3679181"/>
            <a:ext cx="191420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GB" altLang="en-US" sz="2400">
              <a:latin typeface="Arial" panose="020B0604020202020204" pitchFamily="34" charset="0"/>
            </a:endParaRPr>
          </a:p>
        </p:txBody>
      </p:sp>
      <p:sp>
        <p:nvSpPr>
          <p:cNvPr id="25627" name="Rectangle 3"/>
          <p:cNvSpPr>
            <a:spLocks noChangeArrowheads="1"/>
          </p:cNvSpPr>
          <p:nvPr/>
        </p:nvSpPr>
        <p:spPr bwMode="auto">
          <a:xfrm>
            <a:off x="1280160" y="5505450"/>
            <a:ext cx="8128953" cy="1118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15000"/>
              </a:lnSpc>
              <a:spcBef>
                <a:spcPct val="0"/>
              </a:spcBef>
              <a:buFontTx/>
              <a:buNone/>
            </a:pPr>
            <a:r>
              <a:rPr lang="en-GB" altLang="en-US" sz="2000" u="sng" dirty="0">
                <a:latin typeface="Arial" panose="020B0604020202020204" pitchFamily="34" charset="0"/>
                <a:cs typeface="Times New Roman" panose="02020603050405020304" pitchFamily="18" charset="0"/>
              </a:rPr>
              <a:t>N.B.</a:t>
            </a:r>
            <a:r>
              <a:rPr lang="en-GB" altLang="en-US" sz="2000" dirty="0">
                <a:latin typeface="Arial" panose="020B0604020202020204" pitchFamily="34" charset="0"/>
                <a:cs typeface="Times New Roman" panose="02020603050405020304" pitchFamily="18" charset="0"/>
              </a:rPr>
              <a:t> The percentage of pupils in the 16/17 population staying on to sixth form in 2003/04 was 45.6%.</a:t>
            </a:r>
            <a:endParaRPr lang="en-GB" altLang="en-US" sz="2000" dirty="0">
              <a:cs typeface="Times New Roman" panose="02020603050405020304" pitchFamily="18" charset="0"/>
            </a:endParaRPr>
          </a:p>
          <a:p>
            <a:pPr algn="r">
              <a:lnSpc>
                <a:spcPct val="115000"/>
              </a:lnSpc>
              <a:spcBef>
                <a:spcPct val="0"/>
              </a:spcBef>
              <a:buFontTx/>
              <a:buNone/>
            </a:pPr>
            <a:r>
              <a:rPr lang="en-GB" altLang="en-US" sz="1800" i="1" dirty="0">
                <a:cs typeface="Times New Roman" panose="02020603050405020304" pitchFamily="18" charset="0"/>
              </a:rPr>
              <a:t>Statistics Supplied by Department of Education</a:t>
            </a:r>
          </a:p>
        </p:txBody>
      </p:sp>
    </p:spTree>
    <p:extLst>
      <p:ext uri="{BB962C8B-B14F-4D97-AF65-F5344CB8AC3E}">
        <p14:creationId xmlns:p14="http://schemas.microsoft.com/office/powerpoint/2010/main" val="3193898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7720" y="582792"/>
            <a:ext cx="6507480" cy="1138773"/>
          </a:xfrm>
          <a:prstGeom prst="rect">
            <a:avLst/>
          </a:prstGeom>
        </p:spPr>
        <p:txBody>
          <a:bodyPr wrap="square">
            <a:spAutoFit/>
          </a:bodyPr>
          <a:lstStyle/>
          <a:p>
            <a:pPr>
              <a:spcBef>
                <a:spcPct val="0"/>
              </a:spcBef>
              <a:defRPr/>
            </a:pPr>
            <a:r>
              <a:rPr lang="en-GB" sz="4000" dirty="0">
                <a:solidFill>
                  <a:schemeClr val="accent1">
                    <a:lumMod val="75000"/>
                  </a:schemeClr>
                </a:solidFill>
                <a:latin typeface="+mj-lt"/>
                <a:ea typeface="+mj-ea"/>
                <a:cs typeface="+mj-cs"/>
              </a:rPr>
              <a:t>Issues/Challenges</a:t>
            </a:r>
          </a:p>
          <a:p>
            <a:pPr algn="ctr">
              <a:defRPr/>
            </a:pPr>
            <a:endParaRPr lang="en-GB" sz="2800" b="1" dirty="0">
              <a:solidFill>
                <a:prstClr val="black"/>
              </a:solidFill>
              <a:latin typeface="Arial" charset="0"/>
              <a:ea typeface="+mj-ea"/>
              <a:cs typeface="Arial" charset="0"/>
            </a:endParaRPr>
          </a:p>
        </p:txBody>
      </p:sp>
      <p:sp>
        <p:nvSpPr>
          <p:cNvPr id="26627" name="TextBox 4"/>
          <p:cNvSpPr txBox="1">
            <a:spLocks noChangeArrowheads="1"/>
          </p:cNvSpPr>
          <p:nvPr/>
        </p:nvSpPr>
        <p:spPr bwMode="auto">
          <a:xfrm>
            <a:off x="807720" y="1440815"/>
            <a:ext cx="9986326" cy="6063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indent="0">
              <a:spcBef>
                <a:spcPct val="0"/>
              </a:spcBef>
              <a:buNone/>
              <a:defRPr/>
            </a:pPr>
            <a:r>
              <a:rPr lang="en-GB" altLang="en-US" sz="2800" dirty="0">
                <a:solidFill>
                  <a:schemeClr val="accent1">
                    <a:lumMod val="75000"/>
                  </a:schemeClr>
                </a:solidFill>
                <a:latin typeface="Arial" panose="020B0604020202020204" pitchFamily="34" charset="0"/>
                <a:ea typeface="+mj-ea"/>
                <a:cs typeface="Arial" panose="020B0604020202020204" pitchFamily="34" charset="0"/>
              </a:rPr>
              <a:t>EF Collaboration with Schools:</a:t>
            </a:r>
          </a:p>
          <a:p>
            <a:pPr eaLnBrk="1" hangingPunct="1">
              <a:spcBef>
                <a:spcPct val="0"/>
              </a:spcBef>
            </a:pPr>
            <a:r>
              <a:rPr lang="en-GB" altLang="en-US" sz="2800" dirty="0">
                <a:latin typeface="Arial" panose="020B0604020202020204" pitchFamily="34" charset="0"/>
                <a:cs typeface="Arial" panose="020B0604020202020204" pitchFamily="34" charset="0"/>
              </a:rPr>
              <a:t>Uncertainty around EF funding after 2019</a:t>
            </a:r>
          </a:p>
          <a:p>
            <a:pPr eaLnBrk="1" hangingPunct="1">
              <a:spcBef>
                <a:spcPct val="0"/>
              </a:spcBef>
            </a:pPr>
            <a:r>
              <a:rPr lang="en-GB" altLang="en-US" sz="2800" dirty="0">
                <a:latin typeface="Arial" panose="020B0604020202020204" pitchFamily="34" charset="0"/>
                <a:cs typeface="Arial" panose="020B0604020202020204" pitchFamily="34" charset="0"/>
              </a:rPr>
              <a:t>Sustainability of schools</a:t>
            </a:r>
          </a:p>
          <a:p>
            <a:pPr>
              <a:spcBef>
                <a:spcPct val="0"/>
              </a:spcBef>
            </a:pPr>
            <a:r>
              <a:rPr lang="en-GB" altLang="en-US" sz="2800" dirty="0">
                <a:latin typeface="Arial" panose="020B0604020202020204" pitchFamily="34" charset="0"/>
                <a:cs typeface="Arial" panose="020B0604020202020204" pitchFamily="34" charset="0"/>
              </a:rPr>
              <a:t>Duplication of provision</a:t>
            </a:r>
          </a:p>
          <a:p>
            <a:pPr>
              <a:spcBef>
                <a:spcPct val="0"/>
              </a:spcBef>
            </a:pPr>
            <a:r>
              <a:rPr lang="en-GB" altLang="en-US" sz="2800" dirty="0">
                <a:latin typeface="Arial" panose="020B0604020202020204" pitchFamily="34" charset="0"/>
                <a:cs typeface="Arial" panose="020B0604020202020204" pitchFamily="34" charset="0"/>
              </a:rPr>
              <a:t>Effective Careers Advice &amp; Guidance</a:t>
            </a:r>
          </a:p>
          <a:p>
            <a:pPr marL="0" indent="0">
              <a:spcBef>
                <a:spcPct val="0"/>
              </a:spcBef>
              <a:buNone/>
            </a:pPr>
            <a:endParaRPr lang="en-GB" altLang="en-US" sz="2800" dirty="0">
              <a:solidFill>
                <a:schemeClr val="accent1">
                  <a:lumMod val="75000"/>
                </a:schemeClr>
              </a:solidFill>
              <a:latin typeface="Arial" panose="020B0604020202020204" pitchFamily="34" charset="0"/>
              <a:cs typeface="Arial" panose="020B0604020202020204" pitchFamily="34" charset="0"/>
            </a:endParaRPr>
          </a:p>
          <a:p>
            <a:pPr marL="0" indent="0">
              <a:spcBef>
                <a:spcPct val="0"/>
              </a:spcBef>
              <a:buNone/>
            </a:pPr>
            <a:r>
              <a:rPr lang="en-GB" altLang="en-US" sz="2800" dirty="0">
                <a:solidFill>
                  <a:schemeClr val="accent1">
                    <a:lumMod val="75000"/>
                  </a:schemeClr>
                </a:solidFill>
                <a:latin typeface="Arial" panose="020B0604020202020204" pitchFamily="34" charset="0"/>
                <a:cs typeface="Arial" panose="020B0604020202020204" pitchFamily="34" charset="0"/>
              </a:rPr>
              <a:t>Impact on full-time FE:</a:t>
            </a:r>
            <a:endParaRPr lang="en-GB" altLang="en-US" sz="2800" dirty="0">
              <a:solidFill>
                <a:schemeClr val="accent1">
                  <a:lumMod val="75000"/>
                </a:schemeClr>
              </a:solidFill>
              <a:latin typeface="Arial" panose="020B0604020202020204" pitchFamily="34" charset="0"/>
              <a:ea typeface="+mj-ea"/>
              <a:cs typeface="Arial" panose="020B0604020202020204" pitchFamily="34" charset="0"/>
            </a:endParaRPr>
          </a:p>
          <a:p>
            <a:pPr eaLnBrk="1" hangingPunct="1">
              <a:spcBef>
                <a:spcPct val="0"/>
              </a:spcBef>
            </a:pPr>
            <a:r>
              <a:rPr lang="en-GB" altLang="en-US" sz="2800" dirty="0">
                <a:latin typeface="Arial" panose="020B0604020202020204" pitchFamily="34" charset="0"/>
                <a:cs typeface="Arial" panose="020B0604020202020204" pitchFamily="34" charset="0"/>
              </a:rPr>
              <a:t>Lack of agreed DE/</a:t>
            </a:r>
            <a:r>
              <a:rPr lang="en-GB" altLang="en-US" sz="2800" dirty="0" err="1">
                <a:latin typeface="Arial" panose="020B0604020202020204" pitchFamily="34" charset="0"/>
                <a:cs typeface="Arial" panose="020B0604020202020204" pitchFamily="34" charset="0"/>
              </a:rPr>
              <a:t>DfE</a:t>
            </a:r>
            <a:r>
              <a:rPr lang="en-GB" altLang="en-US" sz="2800" dirty="0">
                <a:latin typeface="Arial" panose="020B0604020202020204" pitchFamily="34" charset="0"/>
                <a:cs typeface="Arial" panose="020B0604020202020204" pitchFamily="34" charset="0"/>
              </a:rPr>
              <a:t> Strategy for 14-19 education</a:t>
            </a:r>
          </a:p>
          <a:p>
            <a:pPr eaLnBrk="1" hangingPunct="1">
              <a:spcBef>
                <a:spcPct val="0"/>
              </a:spcBef>
            </a:pPr>
            <a:r>
              <a:rPr lang="en-GB" altLang="en-US" sz="2800">
                <a:latin typeface="Arial" panose="020B0604020202020204" pitchFamily="34" charset="0"/>
                <a:cs typeface="Arial" panose="020B0604020202020204" pitchFamily="34" charset="0"/>
              </a:rPr>
              <a:t>Demographic trends</a:t>
            </a:r>
            <a:endParaRPr lang="en-GB" altLang="en-US" sz="2800" dirty="0">
              <a:latin typeface="Arial" panose="020B0604020202020204" pitchFamily="34" charset="0"/>
              <a:cs typeface="Arial" panose="020B0604020202020204" pitchFamily="34" charset="0"/>
            </a:endParaRPr>
          </a:p>
          <a:p>
            <a:pPr eaLnBrk="1" hangingPunct="1">
              <a:spcBef>
                <a:spcPct val="0"/>
              </a:spcBef>
            </a:pPr>
            <a:r>
              <a:rPr lang="en-GB" altLang="en-US" sz="2800" dirty="0">
                <a:latin typeface="Arial" panose="020B0604020202020204" pitchFamily="34" charset="0"/>
                <a:cs typeface="Arial" panose="020B0604020202020204" pitchFamily="34" charset="0"/>
              </a:rPr>
              <a:t>Regulation of Professional Technical Qualifications</a:t>
            </a:r>
          </a:p>
          <a:p>
            <a:pPr>
              <a:spcBef>
                <a:spcPct val="0"/>
              </a:spcBef>
            </a:pPr>
            <a:r>
              <a:rPr lang="en-GB" altLang="en-US" sz="2800" dirty="0">
                <a:latin typeface="Arial" panose="020B0604020202020204" pitchFamily="34" charset="0"/>
                <a:cs typeface="Arial" panose="020B0604020202020204" pitchFamily="34" charset="0"/>
              </a:rPr>
              <a:t>Post 16 recruitment in schools’ sector</a:t>
            </a:r>
          </a:p>
          <a:p>
            <a:pPr>
              <a:spcBef>
                <a:spcPct val="0"/>
              </a:spcBef>
            </a:pPr>
            <a:r>
              <a:rPr lang="en-GB" altLang="en-US" sz="2800" dirty="0">
                <a:latin typeface="Arial" panose="020B0604020202020204" pitchFamily="34" charset="0"/>
                <a:cs typeface="Arial" panose="020B0604020202020204" pitchFamily="34" charset="0"/>
              </a:rPr>
              <a:t>Area Based Planning within ALCs</a:t>
            </a:r>
          </a:p>
          <a:p>
            <a:pPr eaLnBrk="1" hangingPunct="1">
              <a:spcBef>
                <a:spcPct val="0"/>
              </a:spcBef>
              <a:buFont typeface="Wingdings" panose="05000000000000000000" pitchFamily="2" charset="2"/>
              <a:buChar char="Ø"/>
            </a:pPr>
            <a:endParaRPr lang="en-GB" altLang="en-US" sz="2800" dirty="0">
              <a:latin typeface="Arial" panose="020B0604020202020204" pitchFamily="34" charset="0"/>
              <a:cs typeface="Arial" panose="020B0604020202020204" pitchFamily="34" charset="0"/>
            </a:endParaRPr>
          </a:p>
          <a:p>
            <a:pPr eaLnBrk="1" hangingPunct="1">
              <a:spcBef>
                <a:spcPct val="0"/>
              </a:spcBef>
              <a:buFont typeface="Wingdings" panose="05000000000000000000" pitchFamily="2" charset="2"/>
              <a:buChar char="§"/>
            </a:pPr>
            <a:endParaRPr lang="en-GB" alt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52438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88907" y="6702214"/>
            <a:ext cx="7766936" cy="1646302"/>
          </a:xfrm>
        </p:spPr>
        <p:txBody>
          <a:bodyPr/>
          <a:lstStyle/>
          <a:p>
            <a:endParaRPr lang="en-GB" dirty="0"/>
          </a:p>
        </p:txBody>
      </p:sp>
      <p:sp>
        <p:nvSpPr>
          <p:cNvPr id="5" name="Rectangle 4"/>
          <p:cNvSpPr/>
          <p:nvPr/>
        </p:nvSpPr>
        <p:spPr>
          <a:xfrm>
            <a:off x="1356360" y="1493520"/>
            <a:ext cx="7787640" cy="3287054"/>
          </a:xfrm>
          <a:prstGeom prst="rect">
            <a:avLst/>
          </a:prstGeom>
        </p:spPr>
        <p:txBody>
          <a:bodyPr wrap="square">
            <a:spAutoFit/>
          </a:bodyPr>
          <a:lstStyle/>
          <a:p>
            <a:pPr marL="180975" lvl="1">
              <a:lnSpc>
                <a:spcPct val="110000"/>
              </a:lnSpc>
              <a:spcBef>
                <a:spcPct val="0"/>
              </a:spcBef>
              <a:defRPr/>
            </a:pPr>
            <a:r>
              <a:rPr lang="en-GB" sz="3600" b="1" dirty="0">
                <a:solidFill>
                  <a:schemeClr val="accent1">
                    <a:lumMod val="75000"/>
                  </a:schemeClr>
                </a:solidFill>
                <a:latin typeface="+mj-lt"/>
                <a:ea typeface="+mj-ea"/>
                <a:cs typeface="Arial" pitchFamily="34" charset="0"/>
              </a:rPr>
              <a:t>Overview</a:t>
            </a:r>
          </a:p>
          <a:p>
            <a:pPr marL="638175" lvl="1" indent="-457200">
              <a:buFont typeface="+mj-lt"/>
              <a:buAutoNum type="arabicPeriod"/>
              <a:defRPr/>
            </a:pPr>
            <a:r>
              <a:rPr lang="en-GB" sz="2800" dirty="0">
                <a:latin typeface="Arial" charset="0"/>
                <a:cs typeface="Arial" charset="0"/>
              </a:rPr>
              <a:t>Entitlement Framework</a:t>
            </a:r>
          </a:p>
          <a:p>
            <a:pPr marL="638175" lvl="1" indent="-457200">
              <a:buFont typeface="+mj-lt"/>
              <a:buAutoNum type="arabicPeriod"/>
              <a:defRPr/>
            </a:pPr>
            <a:r>
              <a:rPr lang="en-GB" sz="2800" dirty="0">
                <a:latin typeface="Arial" charset="0"/>
                <a:cs typeface="Arial" charset="0"/>
              </a:rPr>
              <a:t>Area Learning Communities</a:t>
            </a:r>
          </a:p>
          <a:p>
            <a:pPr marL="638175" lvl="1" indent="-457200">
              <a:buFont typeface="+mj-lt"/>
              <a:buAutoNum type="arabicPeriod"/>
              <a:defRPr/>
            </a:pPr>
            <a:r>
              <a:rPr lang="en-GB" sz="2800" dirty="0">
                <a:latin typeface="Arial" charset="0"/>
                <a:cs typeface="Arial" charset="0"/>
              </a:rPr>
              <a:t>Collaboration with SERC</a:t>
            </a:r>
          </a:p>
          <a:p>
            <a:pPr marL="638175" lvl="1" indent="-457200">
              <a:buFont typeface="+mj-lt"/>
              <a:buAutoNum type="arabicPeriod"/>
              <a:defRPr/>
            </a:pPr>
            <a:r>
              <a:rPr lang="en-GB" sz="2800" dirty="0">
                <a:latin typeface="Arial" charset="0"/>
                <a:cs typeface="Arial" charset="0"/>
              </a:rPr>
              <a:t>FE Sector Position</a:t>
            </a:r>
          </a:p>
          <a:p>
            <a:pPr marL="638175" lvl="1" indent="-457200">
              <a:buFont typeface="+mj-lt"/>
              <a:buAutoNum type="arabicPeriod"/>
              <a:defRPr/>
            </a:pPr>
            <a:r>
              <a:rPr lang="en-GB" sz="2800" dirty="0">
                <a:latin typeface="Arial" charset="0"/>
                <a:cs typeface="Arial" charset="0"/>
              </a:rPr>
              <a:t>Issues/Challenges</a:t>
            </a:r>
          </a:p>
          <a:p>
            <a:pPr marL="638175" lvl="1" indent="-457200">
              <a:buFont typeface="+mj-lt"/>
              <a:buAutoNum type="arabicPeriod"/>
              <a:defRPr/>
            </a:pPr>
            <a:endParaRPr lang="en-GB" sz="2800" b="1" dirty="0">
              <a:latin typeface="Arial" charset="0"/>
              <a:cs typeface="Arial" charset="0"/>
            </a:endParaRPr>
          </a:p>
        </p:txBody>
      </p:sp>
    </p:spTree>
    <p:extLst>
      <p:ext uri="{BB962C8B-B14F-4D97-AF65-F5344CB8AC3E}">
        <p14:creationId xmlns:p14="http://schemas.microsoft.com/office/powerpoint/2010/main" val="3591626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110000"/>
              </a:lnSpc>
              <a:defRPr/>
            </a:pPr>
            <a:r>
              <a:rPr lang="en-GB" b="1" dirty="0">
                <a:cs typeface="Arial" pitchFamily="34" charset="0"/>
              </a:rPr>
              <a:t>Entitlement Framework</a:t>
            </a:r>
          </a:p>
        </p:txBody>
      </p:sp>
      <p:sp>
        <p:nvSpPr>
          <p:cNvPr id="3" name="Content Placeholder 2"/>
          <p:cNvSpPr>
            <a:spLocks noGrp="1"/>
          </p:cNvSpPr>
          <p:nvPr>
            <p:ph idx="1"/>
          </p:nvPr>
        </p:nvSpPr>
        <p:spPr>
          <a:xfrm>
            <a:off x="677334" y="1642429"/>
            <a:ext cx="8596668" cy="4575491"/>
          </a:xfrm>
        </p:spPr>
        <p:txBody>
          <a:bodyPr>
            <a:normAutofit/>
          </a:bodyPr>
          <a:lstStyle/>
          <a:p>
            <a:pPr>
              <a:defRPr/>
            </a:pPr>
            <a:r>
              <a:rPr lang="en-GB" sz="2400" dirty="0">
                <a:latin typeface="Arial" charset="0"/>
                <a:cs typeface="Arial" charset="0"/>
              </a:rPr>
              <a:t>VEP – funded by DEL 2001-2008</a:t>
            </a:r>
          </a:p>
          <a:p>
            <a:pPr>
              <a:defRPr/>
            </a:pPr>
            <a:r>
              <a:rPr lang="en-GB" sz="2400" dirty="0">
                <a:latin typeface="Arial" charset="0"/>
                <a:cs typeface="Arial" charset="0"/>
              </a:rPr>
              <a:t>Entitlement Framework (EF) - introduced by DE in 2008 - to provide a broad and balanced curriculum at 14-19, matched to the needs &amp; aptitudes of all pupils:</a:t>
            </a:r>
          </a:p>
          <a:p>
            <a:pPr marL="1433513" lvl="1" indent="-450850">
              <a:buFont typeface="Wingdings" pitchFamily="2" charset="2"/>
              <a:buChar char="Ø"/>
              <a:defRPr/>
            </a:pPr>
            <a:r>
              <a:rPr lang="en-GB" sz="2400" dirty="0">
                <a:latin typeface="Arial" charset="0"/>
                <a:cs typeface="Arial" charset="0"/>
              </a:rPr>
              <a:t>21 courses at KS4 (originally 24)</a:t>
            </a:r>
          </a:p>
          <a:p>
            <a:pPr marL="1433513" lvl="1" indent="-450850">
              <a:buFont typeface="Wingdings" pitchFamily="2" charset="2"/>
              <a:buChar char="Ø"/>
              <a:defRPr/>
            </a:pPr>
            <a:r>
              <a:rPr lang="en-GB" sz="2400" dirty="0">
                <a:latin typeface="Arial" charset="0"/>
                <a:cs typeface="Arial" charset="0"/>
              </a:rPr>
              <a:t>21 courses at post 16 (originally 27)</a:t>
            </a:r>
          </a:p>
          <a:p>
            <a:pPr marL="342900" lvl="1" indent="-342900">
              <a:buBlip>
                <a:blip r:embed="rId2"/>
              </a:buBlip>
              <a:defRPr/>
            </a:pPr>
            <a:r>
              <a:rPr lang="en-US" sz="2400" dirty="0">
                <a:latin typeface="Arial" charset="0"/>
                <a:cs typeface="Arial" charset="0"/>
              </a:rPr>
              <a:t>One-third of courses must be applied, with greater emphasis on practical coursework; one-third must be </a:t>
            </a:r>
            <a:r>
              <a:rPr lang="en-GB" sz="2400" dirty="0">
                <a:latin typeface="Arial" charset="0"/>
                <a:cs typeface="Arial" charset="0"/>
              </a:rPr>
              <a:t>general with greater emphasis on examinations</a:t>
            </a:r>
            <a:r>
              <a:rPr lang="en-US" sz="2400" dirty="0">
                <a:latin typeface="Arial" charset="0"/>
                <a:cs typeface="Arial" charset="0"/>
              </a:rPr>
              <a:t>. </a:t>
            </a:r>
            <a:endParaRPr lang="en-GB" sz="2400" dirty="0">
              <a:latin typeface="Arial" charset="0"/>
              <a:cs typeface="Arial" charset="0"/>
            </a:endParaRPr>
          </a:p>
          <a:p>
            <a:endParaRPr lang="en-GB" dirty="0"/>
          </a:p>
        </p:txBody>
      </p:sp>
    </p:spTree>
    <p:extLst>
      <p:ext uri="{BB962C8B-B14F-4D97-AF65-F5344CB8AC3E}">
        <p14:creationId xmlns:p14="http://schemas.microsoft.com/office/powerpoint/2010/main" val="3325709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10000"/>
              </a:lnSpc>
              <a:defRPr/>
            </a:pPr>
            <a:r>
              <a:rPr lang="en-GB" b="1" dirty="0">
                <a:cs typeface="Arial" panose="020B0604020202020204" pitchFamily="34" charset="0"/>
              </a:rPr>
              <a:t>Area Learning Communities (ALCs)</a:t>
            </a:r>
          </a:p>
        </p:txBody>
      </p:sp>
      <p:sp>
        <p:nvSpPr>
          <p:cNvPr id="3" name="Rectangle 2"/>
          <p:cNvSpPr/>
          <p:nvPr/>
        </p:nvSpPr>
        <p:spPr>
          <a:xfrm>
            <a:off x="677334" y="1371600"/>
            <a:ext cx="8596668" cy="4113947"/>
          </a:xfrm>
          <a:prstGeom prst="rect">
            <a:avLst/>
          </a:prstGeom>
        </p:spPr>
        <p:txBody>
          <a:bodyPr wrap="square">
            <a:spAutoFit/>
          </a:bodyPr>
          <a:lstStyle/>
          <a:p>
            <a:pPr>
              <a:defRPr/>
            </a:pPr>
            <a:r>
              <a:rPr lang="en-GB" sz="2400" dirty="0">
                <a:latin typeface="Arial" pitchFamily="34" charset="0"/>
                <a:cs typeface="Arial" pitchFamily="34" charset="0"/>
              </a:rPr>
              <a:t>Area Learning Communities were established to enable schools, FE colleges and other providers, to work in collaboration to provide efficient delivery of the Entitlement Framework.  There are 29 ALCs in Northern Ireland – 4 in the South Eastern Region:</a:t>
            </a:r>
          </a:p>
          <a:p>
            <a:pPr>
              <a:defRPr/>
            </a:pPr>
            <a:r>
              <a:rPr lang="en-GB" sz="1200" dirty="0">
                <a:latin typeface="Arial" pitchFamily="34" charset="0"/>
                <a:cs typeface="Arial" pitchFamily="34" charset="0"/>
              </a:rPr>
              <a:t>         </a:t>
            </a:r>
          </a:p>
          <a:p>
            <a:pPr marL="342900" indent="-342900">
              <a:spcBef>
                <a:spcPts val="1000"/>
              </a:spcBef>
              <a:buClr>
                <a:schemeClr val="accent1">
                  <a:lumMod val="75000"/>
                </a:schemeClr>
              </a:buClr>
              <a:buSzPct val="80000"/>
              <a:buFont typeface="Wingdings 3" charset="2"/>
              <a:buChar char=""/>
              <a:defRPr/>
            </a:pPr>
            <a:r>
              <a:rPr lang="en-GB" sz="2400" dirty="0" err="1">
                <a:solidFill>
                  <a:schemeClr val="tx1">
                    <a:lumMod val="75000"/>
                    <a:lumOff val="25000"/>
                  </a:schemeClr>
                </a:solidFill>
                <a:latin typeface="Arial" charset="0"/>
                <a:cs typeface="Arial" charset="0"/>
              </a:rPr>
              <a:t>Lecale</a:t>
            </a:r>
            <a:r>
              <a:rPr lang="en-GB" sz="2400" dirty="0">
                <a:solidFill>
                  <a:schemeClr val="tx1">
                    <a:lumMod val="75000"/>
                    <a:lumOff val="25000"/>
                  </a:schemeClr>
                </a:solidFill>
                <a:latin typeface="Arial" charset="0"/>
                <a:cs typeface="Arial" charset="0"/>
              </a:rPr>
              <a:t> Learning Community (LLC)</a:t>
            </a:r>
          </a:p>
          <a:p>
            <a:pPr marL="342900" indent="-342900">
              <a:spcBef>
                <a:spcPts val="1000"/>
              </a:spcBef>
              <a:buClr>
                <a:schemeClr val="accent1">
                  <a:lumMod val="75000"/>
                </a:schemeClr>
              </a:buClr>
              <a:buSzPct val="80000"/>
              <a:buFont typeface="Wingdings 3" charset="2"/>
              <a:buChar char=""/>
              <a:defRPr/>
            </a:pPr>
            <a:r>
              <a:rPr lang="en-GB" sz="2400" dirty="0" err="1">
                <a:solidFill>
                  <a:schemeClr val="tx1">
                    <a:lumMod val="75000"/>
                    <a:lumOff val="25000"/>
                  </a:schemeClr>
                </a:solidFill>
                <a:latin typeface="Arial" charset="0"/>
                <a:cs typeface="Arial" charset="0"/>
              </a:rPr>
              <a:t>Ballynahinch</a:t>
            </a:r>
            <a:r>
              <a:rPr lang="en-GB" sz="2400" dirty="0">
                <a:solidFill>
                  <a:schemeClr val="tx1">
                    <a:lumMod val="75000"/>
                    <a:lumOff val="25000"/>
                  </a:schemeClr>
                </a:solidFill>
                <a:latin typeface="Arial" charset="0"/>
                <a:cs typeface="Arial" charset="0"/>
              </a:rPr>
              <a:t> Learning Community (BLC)</a:t>
            </a:r>
          </a:p>
          <a:p>
            <a:pPr marL="342900" indent="-342900">
              <a:spcBef>
                <a:spcPts val="1000"/>
              </a:spcBef>
              <a:buClr>
                <a:schemeClr val="accent1">
                  <a:lumMod val="75000"/>
                </a:schemeClr>
              </a:buClr>
              <a:buSzPct val="80000"/>
              <a:buFont typeface="Wingdings 3" charset="2"/>
              <a:buChar char=""/>
              <a:defRPr/>
            </a:pPr>
            <a:r>
              <a:rPr lang="en-GB" sz="2400" dirty="0">
                <a:solidFill>
                  <a:schemeClr val="tx1">
                    <a:lumMod val="75000"/>
                    <a:lumOff val="25000"/>
                  </a:schemeClr>
                </a:solidFill>
                <a:latin typeface="Arial" charset="0"/>
                <a:cs typeface="Arial" charset="0"/>
              </a:rPr>
              <a:t>Lisburn Area Learning Community (LALC)</a:t>
            </a:r>
          </a:p>
          <a:p>
            <a:pPr marL="342900" indent="-342900">
              <a:spcBef>
                <a:spcPts val="1000"/>
              </a:spcBef>
              <a:buClr>
                <a:schemeClr val="accent1">
                  <a:lumMod val="75000"/>
                </a:schemeClr>
              </a:buClr>
              <a:buSzPct val="80000"/>
              <a:buFont typeface="Wingdings 3" charset="2"/>
              <a:buChar char=""/>
              <a:defRPr/>
            </a:pPr>
            <a:r>
              <a:rPr lang="en-GB" sz="2400" dirty="0">
                <a:solidFill>
                  <a:schemeClr val="tx1">
                    <a:lumMod val="75000"/>
                    <a:lumOff val="25000"/>
                  </a:schemeClr>
                </a:solidFill>
                <a:latin typeface="Arial" charset="0"/>
                <a:cs typeface="Arial" charset="0"/>
              </a:rPr>
              <a:t>North Down and </a:t>
            </a:r>
            <a:r>
              <a:rPr lang="en-GB" sz="2400" dirty="0" err="1">
                <a:solidFill>
                  <a:schemeClr val="tx1">
                    <a:lumMod val="75000"/>
                    <a:lumOff val="25000"/>
                  </a:schemeClr>
                </a:solidFill>
                <a:latin typeface="Arial" charset="0"/>
                <a:cs typeface="Arial" charset="0"/>
              </a:rPr>
              <a:t>Ards</a:t>
            </a:r>
            <a:r>
              <a:rPr lang="en-GB" sz="2400" dirty="0">
                <a:solidFill>
                  <a:schemeClr val="tx1">
                    <a:lumMod val="75000"/>
                    <a:lumOff val="25000"/>
                  </a:schemeClr>
                </a:solidFill>
                <a:latin typeface="Arial" charset="0"/>
                <a:cs typeface="Arial" charset="0"/>
              </a:rPr>
              <a:t> Area Learning Community (NDALC)</a:t>
            </a:r>
          </a:p>
        </p:txBody>
      </p:sp>
    </p:spTree>
    <p:extLst>
      <p:ext uri="{BB962C8B-B14F-4D97-AF65-F5344CB8AC3E}">
        <p14:creationId xmlns:p14="http://schemas.microsoft.com/office/powerpoint/2010/main" val="3817432379"/>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52" y="428604"/>
            <a:ext cx="8229600" cy="1143000"/>
          </a:xfrm>
        </p:spPr>
        <p:txBody>
          <a:bodyPr>
            <a:noAutofit/>
          </a:bodyPr>
          <a:lstStyle/>
          <a:p>
            <a:pPr marL="342900" indent="-342900">
              <a:spcBef>
                <a:spcPct val="20000"/>
              </a:spcBef>
            </a:pPr>
            <a:r>
              <a:rPr lang="en-GB" sz="3200" b="1" dirty="0">
                <a:latin typeface="+mn-lt"/>
                <a:ea typeface="+mn-ea"/>
                <a:cs typeface="+mn-cs"/>
              </a:rPr>
              <a:t>Benefits to ALCs</a:t>
            </a:r>
          </a:p>
        </p:txBody>
      </p:sp>
      <p:sp>
        <p:nvSpPr>
          <p:cNvPr id="3" name="Content Placeholder 2"/>
          <p:cNvSpPr>
            <a:spLocks noGrp="1"/>
          </p:cNvSpPr>
          <p:nvPr>
            <p:ph idx="1"/>
          </p:nvPr>
        </p:nvSpPr>
        <p:spPr>
          <a:xfrm>
            <a:off x="616374" y="1215709"/>
            <a:ext cx="9381066" cy="3880773"/>
          </a:xfrm>
        </p:spPr>
        <p:txBody>
          <a:bodyPr>
            <a:noAutofit/>
          </a:bodyPr>
          <a:lstStyle/>
          <a:p>
            <a:pPr marL="0" indent="0" algn="just">
              <a:buNone/>
              <a:defRPr/>
            </a:pPr>
            <a:r>
              <a:rPr lang="en-GB" sz="2400" dirty="0">
                <a:latin typeface="Arial" panose="020B0604020202020204" pitchFamily="34" charset="0"/>
                <a:cs typeface="Arial" panose="020B0604020202020204" pitchFamily="34" charset="0"/>
              </a:rPr>
              <a:t>SERC has been extremely successful in improving educational outcomes for pupils at KS4, as well as developing applied, work-related provision at post 16, which has enabled sixth form pupils to progress to higher education at university, in FE and to employment.</a:t>
            </a:r>
          </a:p>
          <a:p>
            <a:r>
              <a:rPr lang="en-GB" sz="2400" dirty="0">
                <a:latin typeface="Arial" panose="020B0604020202020204" pitchFamily="34" charset="0"/>
                <a:cs typeface="Arial" panose="020B0604020202020204" pitchFamily="34" charset="0"/>
              </a:rPr>
              <a:t>Access to greater range of applied subject choices through working in partnership with other schools and SERC</a:t>
            </a:r>
          </a:p>
          <a:p>
            <a:r>
              <a:rPr lang="en-GB" sz="2400" dirty="0">
                <a:latin typeface="Arial" panose="020B0604020202020204" pitchFamily="34" charset="0"/>
                <a:cs typeface="Arial" panose="020B0604020202020204" pitchFamily="34" charset="0"/>
              </a:rPr>
              <a:t>Collaborative blocks hosted by SERC improve efficiency and greatly enhance options for smaller schools/cohorts</a:t>
            </a:r>
          </a:p>
          <a:p>
            <a:r>
              <a:rPr lang="en-GB" sz="2400" dirty="0">
                <a:latin typeface="Arial" panose="020B0604020202020204" pitchFamily="34" charset="0"/>
                <a:cs typeface="Arial" panose="020B0604020202020204" pitchFamily="34" charset="0"/>
              </a:rPr>
              <a:t>Access to subjects not normally available in schools</a:t>
            </a:r>
          </a:p>
          <a:p>
            <a:r>
              <a:rPr lang="en-GB" sz="2400" dirty="0">
                <a:latin typeface="Arial" panose="020B0604020202020204" pitchFamily="34" charset="0"/>
                <a:cs typeface="Arial" panose="020B0604020202020204" pitchFamily="34" charset="0"/>
              </a:rPr>
              <a:t>Delivered in state of the art industry standard facilities</a:t>
            </a:r>
          </a:p>
          <a:p>
            <a:r>
              <a:rPr lang="en-GB" sz="2400" dirty="0">
                <a:latin typeface="Arial" panose="020B0604020202020204" pitchFamily="34" charset="0"/>
                <a:cs typeface="Arial" panose="020B0604020202020204" pitchFamily="34" charset="0"/>
              </a:rPr>
              <a:t>Appropriately qualified Professional &amp; Technical staff</a:t>
            </a:r>
          </a:p>
        </p:txBody>
      </p:sp>
    </p:spTree>
    <p:extLst>
      <p:ext uri="{BB962C8B-B14F-4D97-AF65-F5344CB8AC3E}">
        <p14:creationId xmlns:p14="http://schemas.microsoft.com/office/powerpoint/2010/main" val="270930990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Benefits to SERC</a:t>
            </a:r>
          </a:p>
        </p:txBody>
      </p:sp>
      <p:sp>
        <p:nvSpPr>
          <p:cNvPr id="3" name="Content Placeholder 2"/>
          <p:cNvSpPr>
            <a:spLocks noGrp="1"/>
          </p:cNvSpPr>
          <p:nvPr>
            <p:ph idx="1"/>
          </p:nvPr>
        </p:nvSpPr>
        <p:spPr>
          <a:xfrm>
            <a:off x="1134534" y="1718629"/>
            <a:ext cx="8596668" cy="3880773"/>
          </a:xfrm>
        </p:spPr>
        <p:txBody>
          <a:bodyPr/>
          <a:lstStyle/>
          <a:p>
            <a:pPr marL="0">
              <a:defRPr/>
            </a:pPr>
            <a:r>
              <a:rPr lang="en-GB" sz="2400" dirty="0">
                <a:solidFill>
                  <a:schemeClr val="tx1"/>
                </a:solidFill>
                <a:latin typeface="Arial" panose="020B0604020202020204" pitchFamily="34" charset="0"/>
                <a:cs typeface="Arial" panose="020B0604020202020204" pitchFamily="34" charset="0"/>
              </a:rPr>
              <a:t>Additional income stream</a:t>
            </a:r>
          </a:p>
          <a:p>
            <a:pPr marL="0">
              <a:defRPr/>
            </a:pPr>
            <a:r>
              <a:rPr lang="en-GB" sz="2400" dirty="0">
                <a:solidFill>
                  <a:schemeClr val="tx1"/>
                </a:solidFill>
                <a:latin typeface="Arial" panose="020B0604020202020204" pitchFamily="34" charset="0"/>
                <a:cs typeface="Arial" panose="020B0604020202020204" pitchFamily="34" charset="0"/>
              </a:rPr>
              <a:t>Marketing </a:t>
            </a:r>
          </a:p>
          <a:p>
            <a:pPr marL="0">
              <a:defRPr/>
            </a:pPr>
            <a:r>
              <a:rPr lang="en-GB" sz="2400" dirty="0">
                <a:solidFill>
                  <a:schemeClr val="tx1"/>
                </a:solidFill>
                <a:latin typeface="Arial" panose="020B0604020202020204" pitchFamily="34" charset="0"/>
                <a:cs typeface="Arial" panose="020B0604020202020204" pitchFamily="34" charset="0"/>
              </a:rPr>
              <a:t>Enhances reputation with schools, pupils, parents, and wider community</a:t>
            </a:r>
          </a:p>
          <a:p>
            <a:pPr marL="0">
              <a:defRPr/>
            </a:pPr>
            <a:r>
              <a:rPr lang="en-GB" sz="2400" dirty="0">
                <a:solidFill>
                  <a:schemeClr val="tx1"/>
                </a:solidFill>
                <a:latin typeface="Arial" panose="020B0604020202020204" pitchFamily="34" charset="0"/>
                <a:cs typeface="Arial" panose="020B0604020202020204" pitchFamily="34" charset="0"/>
              </a:rPr>
              <a:t>Careers Advice &amp; Guidance to schools pupils 14-19</a:t>
            </a:r>
          </a:p>
          <a:p>
            <a:pPr marL="0">
              <a:defRPr/>
            </a:pPr>
            <a:r>
              <a:rPr lang="en-GB" sz="2400" dirty="0">
                <a:solidFill>
                  <a:schemeClr val="tx1"/>
                </a:solidFill>
                <a:latin typeface="Arial" panose="020B0604020202020204" pitchFamily="34" charset="0"/>
                <a:cs typeface="Arial" panose="020B0604020202020204" pitchFamily="34" charset="0"/>
              </a:rPr>
              <a:t>Influences Progression to TFS, FE and HE</a:t>
            </a:r>
          </a:p>
          <a:p>
            <a:pPr marL="0">
              <a:defRPr/>
            </a:pPr>
            <a:r>
              <a:rPr lang="en-GB" sz="2400" dirty="0">
                <a:solidFill>
                  <a:schemeClr val="tx1"/>
                </a:solidFill>
                <a:latin typeface="Arial" panose="020B0604020202020204" pitchFamily="34" charset="0"/>
                <a:cs typeface="Arial" panose="020B0604020202020204" pitchFamily="34" charset="0"/>
              </a:rPr>
              <a:t>Raises profile with employers</a:t>
            </a:r>
          </a:p>
          <a:p>
            <a:pPr>
              <a:buNone/>
            </a:pPr>
            <a:endParaRPr lang="en-GB" dirty="0"/>
          </a:p>
        </p:txBody>
      </p:sp>
    </p:spTree>
    <p:extLst>
      <p:ext uri="{BB962C8B-B14F-4D97-AF65-F5344CB8AC3E}">
        <p14:creationId xmlns:p14="http://schemas.microsoft.com/office/powerpoint/2010/main" val="2098104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175" y="411480"/>
            <a:ext cx="8596668" cy="1478280"/>
          </a:xfrm>
        </p:spPr>
        <p:txBody>
          <a:bodyPr>
            <a:normAutofit/>
          </a:bodyPr>
          <a:lstStyle/>
          <a:p>
            <a:r>
              <a:rPr lang="en-GB" sz="3600" b="1" dirty="0">
                <a:latin typeface="Arial" panose="020B0604020202020204" pitchFamily="34" charset="0"/>
                <a:cs typeface="Arial" panose="020B0604020202020204" pitchFamily="34" charset="0"/>
              </a:rPr>
              <a:t>Current Position 2018/19</a:t>
            </a:r>
          </a:p>
        </p:txBody>
      </p:sp>
      <p:sp>
        <p:nvSpPr>
          <p:cNvPr id="3" name="Text Placeholder 2"/>
          <p:cNvSpPr>
            <a:spLocks noGrp="1"/>
          </p:cNvSpPr>
          <p:nvPr>
            <p:ph type="body" idx="1"/>
          </p:nvPr>
        </p:nvSpPr>
        <p:spPr>
          <a:xfrm>
            <a:off x="540175" y="2209800"/>
            <a:ext cx="8596668" cy="3698240"/>
          </a:xfrm>
        </p:spPr>
        <p:txBody>
          <a:bodyPr>
            <a:normAutofit fontScale="77500" lnSpcReduction="20000"/>
          </a:bodyPr>
          <a:lstStyle/>
          <a:p>
            <a:r>
              <a:rPr lang="en-GB" sz="2400" dirty="0">
                <a:solidFill>
                  <a:schemeClr val="tx1"/>
                </a:solidFill>
                <a:latin typeface="Arial" panose="020B0604020202020204" pitchFamily="34" charset="0"/>
                <a:cs typeface="Arial" panose="020B0604020202020204" pitchFamily="34" charset="0"/>
              </a:rPr>
              <a:t>Working with 23 schools with an expected income of £690K and enrolment of approximately 1100 pupils:</a:t>
            </a:r>
          </a:p>
          <a:p>
            <a:endParaRPr lang="en-GB" sz="2400" dirty="0">
              <a:solidFill>
                <a:schemeClr val="tx1"/>
              </a:solidFill>
              <a:latin typeface="Arial" panose="020B0604020202020204" pitchFamily="34" charset="0"/>
              <a:cs typeface="Arial" panose="020B0604020202020204" pitchFamily="34" charset="0"/>
            </a:endParaRPr>
          </a:p>
          <a:p>
            <a:pPr lvl="1"/>
            <a:r>
              <a:rPr lang="en-GB" sz="2400" dirty="0">
                <a:solidFill>
                  <a:schemeClr val="tx1"/>
                </a:solidFill>
                <a:latin typeface="Arial" panose="020B0604020202020204" pitchFamily="34" charset="0"/>
                <a:cs typeface="Arial" panose="020B0604020202020204" pitchFamily="34" charset="0"/>
              </a:rPr>
              <a:t>3 grammar schools</a:t>
            </a:r>
          </a:p>
          <a:p>
            <a:pPr lvl="1"/>
            <a:r>
              <a:rPr lang="en-GB" sz="2400" dirty="0">
                <a:solidFill>
                  <a:schemeClr val="tx1"/>
                </a:solidFill>
                <a:latin typeface="Arial" panose="020B0604020202020204" pitchFamily="34" charset="0"/>
                <a:cs typeface="Arial" panose="020B0604020202020204" pitchFamily="34" charset="0"/>
              </a:rPr>
              <a:t>4 integrated schools</a:t>
            </a:r>
          </a:p>
          <a:p>
            <a:pPr lvl="1"/>
            <a:r>
              <a:rPr lang="en-GB" sz="2400" dirty="0">
                <a:solidFill>
                  <a:schemeClr val="tx1"/>
                </a:solidFill>
                <a:latin typeface="Arial" panose="020B0604020202020204" pitchFamily="34" charset="0"/>
                <a:cs typeface="Arial" panose="020B0604020202020204" pitchFamily="34" charset="0"/>
              </a:rPr>
              <a:t>6 maintained schools</a:t>
            </a:r>
          </a:p>
          <a:p>
            <a:pPr lvl="1"/>
            <a:r>
              <a:rPr lang="en-GB" sz="2400" dirty="0">
                <a:solidFill>
                  <a:schemeClr val="tx1"/>
                </a:solidFill>
                <a:latin typeface="Arial" panose="020B0604020202020204" pitchFamily="34" charset="0"/>
                <a:cs typeface="Arial" panose="020B0604020202020204" pitchFamily="34" charset="0"/>
              </a:rPr>
              <a:t>5 controlled schools</a:t>
            </a:r>
          </a:p>
          <a:p>
            <a:pPr lvl="1"/>
            <a:r>
              <a:rPr lang="en-GB" sz="2400" dirty="0">
                <a:solidFill>
                  <a:schemeClr val="tx1"/>
                </a:solidFill>
                <a:latin typeface="Arial" panose="020B0604020202020204" pitchFamily="34" charset="0"/>
                <a:cs typeface="Arial" panose="020B0604020202020204" pitchFamily="34" charset="0"/>
              </a:rPr>
              <a:t>4 special schools</a:t>
            </a:r>
          </a:p>
          <a:p>
            <a:pPr marL="0" lvl="1"/>
            <a:endParaRPr lang="en-GB" sz="2400" dirty="0">
              <a:solidFill>
                <a:schemeClr val="tx1"/>
              </a:solidFill>
              <a:latin typeface="Arial" panose="020B0604020202020204" pitchFamily="34" charset="0"/>
              <a:cs typeface="Arial" panose="020B0604020202020204" pitchFamily="34" charset="0"/>
            </a:endParaRPr>
          </a:p>
          <a:p>
            <a:pPr marL="0" lvl="1"/>
            <a:r>
              <a:rPr lang="en-GB" sz="2400" dirty="0">
                <a:solidFill>
                  <a:schemeClr val="tx1"/>
                </a:solidFill>
                <a:latin typeface="Arial" panose="020B0604020202020204" pitchFamily="34" charset="0"/>
                <a:cs typeface="Arial" panose="020B0604020202020204" pitchFamily="34" charset="0"/>
              </a:rPr>
              <a:t>172 classes delivered each week, across all campuses, involving 86 SERC teachers.</a:t>
            </a:r>
          </a:p>
          <a:p>
            <a:endParaRPr lang="en-GB" sz="2400" b="1" dirty="0">
              <a:solidFill>
                <a:schemeClr val="tx1"/>
              </a:solidFill>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1722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b="1" dirty="0">
                <a:latin typeface="Arial" panose="020B0604020202020204" pitchFamily="34" charset="0"/>
                <a:cs typeface="Arial" panose="020B0604020202020204" pitchFamily="34" charset="0"/>
              </a:rPr>
              <a:t>Performance Statistics</a:t>
            </a: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280408736"/>
              </p:ext>
            </p:extLst>
          </p:nvPr>
        </p:nvGraphicFramePr>
        <p:xfrm>
          <a:off x="677334" y="1290301"/>
          <a:ext cx="9050972" cy="4602162"/>
        </p:xfrm>
        <a:graphic>
          <a:graphicData uri="http://schemas.openxmlformats.org/drawingml/2006/table">
            <a:tbl>
              <a:tblPr firstRow="1" firstCol="1" bandRow="1">
                <a:tableStyleId>{5C22544A-7EE6-4342-B048-85BDC9FD1C3A}</a:tableStyleId>
              </a:tblPr>
              <a:tblGrid>
                <a:gridCol w="1397505">
                  <a:extLst>
                    <a:ext uri="{9D8B030D-6E8A-4147-A177-3AD203B41FA5}">
                      <a16:colId xmlns:a16="http://schemas.microsoft.com/office/drawing/2014/main" val="20000"/>
                    </a:ext>
                  </a:extLst>
                </a:gridCol>
                <a:gridCol w="1622751">
                  <a:extLst>
                    <a:ext uri="{9D8B030D-6E8A-4147-A177-3AD203B41FA5}">
                      <a16:colId xmlns:a16="http://schemas.microsoft.com/office/drawing/2014/main" val="20001"/>
                    </a:ext>
                  </a:extLst>
                </a:gridCol>
                <a:gridCol w="1587494">
                  <a:extLst>
                    <a:ext uri="{9D8B030D-6E8A-4147-A177-3AD203B41FA5}">
                      <a16:colId xmlns:a16="http://schemas.microsoft.com/office/drawing/2014/main" val="20002"/>
                    </a:ext>
                  </a:extLst>
                </a:gridCol>
                <a:gridCol w="1606102">
                  <a:extLst>
                    <a:ext uri="{9D8B030D-6E8A-4147-A177-3AD203B41FA5}">
                      <a16:colId xmlns:a16="http://schemas.microsoft.com/office/drawing/2014/main" val="20003"/>
                    </a:ext>
                  </a:extLst>
                </a:gridCol>
                <a:gridCol w="1471934">
                  <a:extLst>
                    <a:ext uri="{9D8B030D-6E8A-4147-A177-3AD203B41FA5}">
                      <a16:colId xmlns:a16="http://schemas.microsoft.com/office/drawing/2014/main" val="20004"/>
                    </a:ext>
                  </a:extLst>
                </a:gridCol>
                <a:gridCol w="1365186">
                  <a:extLst>
                    <a:ext uri="{9D8B030D-6E8A-4147-A177-3AD203B41FA5}">
                      <a16:colId xmlns:a16="http://schemas.microsoft.com/office/drawing/2014/main" val="20005"/>
                    </a:ext>
                  </a:extLst>
                </a:gridCol>
              </a:tblGrid>
              <a:tr h="899155">
                <a:tc>
                  <a:txBody>
                    <a:bodyPr/>
                    <a:lstStyle/>
                    <a:p>
                      <a:pPr algn="ctr" hangingPunct="0">
                        <a:spcAft>
                          <a:spcPts val="0"/>
                        </a:spcAft>
                      </a:pPr>
                      <a:r>
                        <a:rPr lang="en-US" sz="1100" kern="1400" dirty="0">
                          <a:effectLst/>
                        </a:rPr>
                        <a:t> </a:t>
                      </a:r>
                      <a:endParaRPr lang="en-GB" sz="10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2013/2014</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2014/2015</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2015/2016</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2016/2017</a:t>
                      </a:r>
                      <a:endParaRPr lang="en-GB" sz="1800" kern="1400" dirty="0">
                        <a:effectLst/>
                      </a:endParaRPr>
                    </a:p>
                    <a:p>
                      <a:pPr algn="ctr" hangingPunct="0">
                        <a:spcAft>
                          <a:spcPts val="0"/>
                        </a:spcAft>
                      </a:pPr>
                      <a:r>
                        <a:rPr lang="en-US" sz="1800" kern="1400" dirty="0">
                          <a:effectLst/>
                        </a:rPr>
                        <a:t> </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a:effectLst/>
                        </a:rPr>
                        <a:t>2017/2018</a:t>
                      </a:r>
                      <a:endParaRPr lang="en-GB" sz="1800" kern="1400" dirty="0">
                        <a:effectLst/>
                        <a:latin typeface="Times New Roman"/>
                        <a:ea typeface="Times New Roman"/>
                        <a:cs typeface="Times New Roman"/>
                      </a:endParaRPr>
                    </a:p>
                  </a:txBody>
                  <a:tcPr marL="68573" marR="68573" marT="0" marB="0"/>
                </a:tc>
                <a:extLst>
                  <a:ext uri="{0D108BD9-81ED-4DB2-BD59-A6C34878D82A}">
                    <a16:rowId xmlns:a16="http://schemas.microsoft.com/office/drawing/2014/main" val="10000"/>
                  </a:ext>
                </a:extLst>
              </a:tr>
              <a:tr h="577384">
                <a:tc>
                  <a:txBody>
                    <a:bodyPr/>
                    <a:lstStyle/>
                    <a:p>
                      <a:pPr algn="l" hangingPunct="0">
                        <a:spcAft>
                          <a:spcPts val="0"/>
                        </a:spcAft>
                      </a:pPr>
                      <a:r>
                        <a:rPr lang="en-US" sz="1500" kern="1400" dirty="0">
                          <a:effectLst/>
                        </a:rPr>
                        <a:t>No of schools</a:t>
                      </a:r>
                      <a:endParaRPr lang="en-GB" sz="15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36</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35</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32</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a:effectLst/>
                        </a:rPr>
                        <a:t>31</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28</a:t>
                      </a:r>
                      <a:endParaRPr lang="en-GB" sz="1800" kern="1400" dirty="0">
                        <a:effectLst/>
                        <a:latin typeface="Times New Roman"/>
                        <a:ea typeface="Times New Roman"/>
                        <a:cs typeface="Times New Roman"/>
                      </a:endParaRPr>
                    </a:p>
                  </a:txBody>
                  <a:tcPr marL="68573" marR="68573" marT="0" marB="0"/>
                </a:tc>
                <a:extLst>
                  <a:ext uri="{0D108BD9-81ED-4DB2-BD59-A6C34878D82A}">
                    <a16:rowId xmlns:a16="http://schemas.microsoft.com/office/drawing/2014/main" val="10001"/>
                  </a:ext>
                </a:extLst>
              </a:tr>
              <a:tr h="472195">
                <a:tc>
                  <a:txBody>
                    <a:bodyPr/>
                    <a:lstStyle/>
                    <a:p>
                      <a:pPr algn="l" hangingPunct="0">
                        <a:spcAft>
                          <a:spcPts val="0"/>
                        </a:spcAft>
                      </a:pPr>
                      <a:r>
                        <a:rPr lang="en-US" sz="1500" kern="1400" dirty="0">
                          <a:effectLst/>
                        </a:rPr>
                        <a:t>Enrolments</a:t>
                      </a:r>
                      <a:endParaRPr lang="en-GB" sz="15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1656</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1555</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1456</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1196</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1119</a:t>
                      </a:r>
                      <a:endParaRPr lang="en-GB" sz="1800" kern="1400" dirty="0">
                        <a:effectLst/>
                        <a:latin typeface="Times New Roman"/>
                        <a:ea typeface="Times New Roman"/>
                        <a:cs typeface="Times New Roman"/>
                      </a:endParaRPr>
                    </a:p>
                  </a:txBody>
                  <a:tcPr marL="68573" marR="68573" marT="0" marB="0"/>
                </a:tc>
                <a:extLst>
                  <a:ext uri="{0D108BD9-81ED-4DB2-BD59-A6C34878D82A}">
                    <a16:rowId xmlns:a16="http://schemas.microsoft.com/office/drawing/2014/main" val="10002"/>
                  </a:ext>
                </a:extLst>
              </a:tr>
              <a:tr h="571816">
                <a:tc>
                  <a:txBody>
                    <a:bodyPr/>
                    <a:lstStyle/>
                    <a:p>
                      <a:pPr algn="l" hangingPunct="0">
                        <a:spcAft>
                          <a:spcPts val="0"/>
                        </a:spcAft>
                      </a:pPr>
                      <a:r>
                        <a:rPr lang="en-US" sz="1500" kern="1400" dirty="0">
                          <a:effectLst/>
                        </a:rPr>
                        <a:t>Income</a:t>
                      </a:r>
                      <a:endParaRPr lang="en-GB" sz="15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£1.01m</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£1.01m</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£891K</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£817K</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£790K</a:t>
                      </a:r>
                      <a:endParaRPr lang="en-GB" sz="1800" kern="1400" dirty="0">
                        <a:effectLst/>
                        <a:latin typeface="Times New Roman"/>
                        <a:ea typeface="Times New Roman"/>
                        <a:cs typeface="Times New Roman"/>
                      </a:endParaRPr>
                    </a:p>
                  </a:txBody>
                  <a:tcPr marL="68573" marR="68573" marT="0" marB="0"/>
                </a:tc>
                <a:extLst>
                  <a:ext uri="{0D108BD9-81ED-4DB2-BD59-A6C34878D82A}">
                    <a16:rowId xmlns:a16="http://schemas.microsoft.com/office/drawing/2014/main" val="10003"/>
                  </a:ext>
                </a:extLst>
              </a:tr>
              <a:tr h="749296">
                <a:tc>
                  <a:txBody>
                    <a:bodyPr/>
                    <a:lstStyle/>
                    <a:p>
                      <a:pPr algn="l" hangingPunct="0">
                        <a:spcAft>
                          <a:spcPts val="0"/>
                        </a:spcAft>
                      </a:pPr>
                      <a:r>
                        <a:rPr lang="en-US" sz="1500" kern="1400" dirty="0">
                          <a:effectLst/>
                        </a:rPr>
                        <a:t>Achievement</a:t>
                      </a:r>
                      <a:endParaRPr lang="en-GB" sz="1500" kern="1400" dirty="0">
                        <a:effectLst/>
                      </a:endParaRPr>
                    </a:p>
                    <a:p>
                      <a:pPr algn="l" hangingPunct="0">
                        <a:spcAft>
                          <a:spcPts val="0"/>
                        </a:spcAft>
                      </a:pPr>
                      <a:r>
                        <a:rPr lang="en-US" sz="1500" kern="1400" dirty="0">
                          <a:effectLst/>
                        </a:rPr>
                        <a:t> </a:t>
                      </a:r>
                      <a:endParaRPr lang="en-GB" sz="15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86%</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89%</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92%</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90%</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a:effectLst/>
                        </a:rPr>
                        <a:t>91%</a:t>
                      </a:r>
                      <a:endParaRPr lang="en-GB" sz="1800" kern="1400">
                        <a:effectLst/>
                        <a:latin typeface="Times New Roman"/>
                        <a:ea typeface="Times New Roman"/>
                        <a:cs typeface="Times New Roman"/>
                      </a:endParaRPr>
                    </a:p>
                  </a:txBody>
                  <a:tcPr marL="68573" marR="68573" marT="0" marB="0"/>
                </a:tc>
                <a:extLst>
                  <a:ext uri="{0D108BD9-81ED-4DB2-BD59-A6C34878D82A}">
                    <a16:rowId xmlns:a16="http://schemas.microsoft.com/office/drawing/2014/main" val="10004"/>
                  </a:ext>
                </a:extLst>
              </a:tr>
              <a:tr h="760500">
                <a:tc>
                  <a:txBody>
                    <a:bodyPr/>
                    <a:lstStyle/>
                    <a:p>
                      <a:pPr algn="l" hangingPunct="0">
                        <a:spcAft>
                          <a:spcPts val="0"/>
                        </a:spcAft>
                      </a:pPr>
                      <a:r>
                        <a:rPr lang="en-US" sz="1500" kern="1400" dirty="0">
                          <a:effectLst/>
                        </a:rPr>
                        <a:t>KS4</a:t>
                      </a:r>
                      <a:endParaRPr lang="en-GB" sz="15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88%</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93%</a:t>
                      </a:r>
                      <a:endParaRPr lang="en-GB" sz="1800" kern="1400" dirty="0">
                        <a:effectLst/>
                      </a:endParaRPr>
                    </a:p>
                    <a:p>
                      <a:pPr algn="ctr" hangingPunct="0">
                        <a:spcAft>
                          <a:spcPts val="0"/>
                        </a:spcAft>
                      </a:pPr>
                      <a:r>
                        <a:rPr lang="en-US" sz="1800" kern="1400" dirty="0">
                          <a:effectLst/>
                        </a:rPr>
                        <a:t> </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91%</a:t>
                      </a:r>
                      <a:endParaRPr lang="en-GB" sz="1800" kern="1400" dirty="0">
                        <a:effectLst/>
                      </a:endParaRPr>
                    </a:p>
                    <a:p>
                      <a:pPr algn="ctr" hangingPunct="0">
                        <a:spcAft>
                          <a:spcPts val="0"/>
                        </a:spcAft>
                      </a:pPr>
                      <a:r>
                        <a:rPr lang="en-US" sz="1800" kern="1400" dirty="0">
                          <a:effectLst/>
                        </a:rPr>
                        <a:t> </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89%</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a:effectLst/>
                        </a:rPr>
                        <a:t>88%</a:t>
                      </a:r>
                      <a:endParaRPr lang="en-GB" sz="1800" kern="1400">
                        <a:effectLst/>
                        <a:latin typeface="Times New Roman"/>
                        <a:ea typeface="Times New Roman"/>
                        <a:cs typeface="Times New Roman"/>
                      </a:endParaRPr>
                    </a:p>
                  </a:txBody>
                  <a:tcPr marL="68573" marR="68573" marT="0" marB="0"/>
                </a:tc>
                <a:extLst>
                  <a:ext uri="{0D108BD9-81ED-4DB2-BD59-A6C34878D82A}">
                    <a16:rowId xmlns:a16="http://schemas.microsoft.com/office/drawing/2014/main" val="10005"/>
                  </a:ext>
                </a:extLst>
              </a:tr>
              <a:tr h="571816">
                <a:tc>
                  <a:txBody>
                    <a:bodyPr/>
                    <a:lstStyle/>
                    <a:p>
                      <a:pPr algn="l" hangingPunct="0">
                        <a:spcAft>
                          <a:spcPts val="0"/>
                        </a:spcAft>
                      </a:pPr>
                      <a:r>
                        <a:rPr lang="en-US" sz="1500" kern="1400" dirty="0">
                          <a:effectLst/>
                        </a:rPr>
                        <a:t>Post 16</a:t>
                      </a:r>
                      <a:endParaRPr lang="en-GB" sz="15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98%</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94%</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93%</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94%</a:t>
                      </a:r>
                      <a:endParaRPr lang="en-GB" sz="1800" kern="1400" dirty="0">
                        <a:effectLst/>
                        <a:latin typeface="Times New Roman"/>
                        <a:ea typeface="Times New Roman"/>
                        <a:cs typeface="Times New Roman"/>
                      </a:endParaRPr>
                    </a:p>
                  </a:txBody>
                  <a:tcPr marL="68573" marR="68573" marT="0" marB="0"/>
                </a:tc>
                <a:tc>
                  <a:txBody>
                    <a:bodyPr/>
                    <a:lstStyle/>
                    <a:p>
                      <a:pPr algn="ctr" hangingPunct="0">
                        <a:spcAft>
                          <a:spcPts val="0"/>
                        </a:spcAft>
                      </a:pPr>
                      <a:r>
                        <a:rPr lang="en-US" sz="1800" kern="1400" dirty="0">
                          <a:effectLst/>
                        </a:rPr>
                        <a:t>97%</a:t>
                      </a:r>
                      <a:endParaRPr lang="en-GB" sz="1800" kern="1400" dirty="0">
                        <a:effectLst/>
                        <a:latin typeface="Times New Roman"/>
                        <a:ea typeface="Times New Roman"/>
                        <a:cs typeface="Times New Roman"/>
                      </a:endParaRPr>
                    </a:p>
                  </a:txBody>
                  <a:tcPr marL="68573" marR="68573" marT="0" marB="0"/>
                </a:tc>
                <a:extLst>
                  <a:ext uri="{0D108BD9-81ED-4DB2-BD59-A6C34878D82A}">
                    <a16:rowId xmlns:a16="http://schemas.microsoft.com/office/drawing/2014/main" val="10006"/>
                  </a:ext>
                </a:extLst>
              </a:tr>
            </a:tbl>
          </a:graphicData>
        </a:graphic>
      </p:graphicFrame>
      <p:sp>
        <p:nvSpPr>
          <p:cNvPr id="5" name="Rectangle 4"/>
          <p:cNvSpPr/>
          <p:nvPr/>
        </p:nvSpPr>
        <p:spPr>
          <a:xfrm>
            <a:off x="10241280" y="5153799"/>
            <a:ext cx="2072640" cy="1477328"/>
          </a:xfrm>
          <a:prstGeom prst="rect">
            <a:avLst/>
          </a:prstGeom>
        </p:spPr>
        <p:txBody>
          <a:bodyPr wrap="square">
            <a:spAutoFit/>
          </a:bodyPr>
          <a:lstStyle/>
          <a:p>
            <a:r>
              <a:rPr lang="en-GB" altLang="en-US" b="1" dirty="0"/>
              <a:t>FE Sector Averages:</a:t>
            </a:r>
          </a:p>
          <a:p>
            <a:endParaRPr lang="en-GB" altLang="en-US" b="1" dirty="0"/>
          </a:p>
          <a:p>
            <a:r>
              <a:rPr lang="en-GB" altLang="en-US" b="1" dirty="0"/>
              <a:t>	KS4: 91%</a:t>
            </a:r>
          </a:p>
          <a:p>
            <a:r>
              <a:rPr lang="en-GB" altLang="en-US" b="1" dirty="0"/>
              <a:t>	post16: 94%</a:t>
            </a:r>
          </a:p>
        </p:txBody>
      </p:sp>
    </p:spTree>
    <p:extLst>
      <p:ext uri="{BB962C8B-B14F-4D97-AF65-F5344CB8AC3E}">
        <p14:creationId xmlns:p14="http://schemas.microsoft.com/office/powerpoint/2010/main" val="2832362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822930141"/>
              </p:ext>
            </p:extLst>
          </p:nvPr>
        </p:nvGraphicFramePr>
        <p:xfrm>
          <a:off x="1537948" y="1207234"/>
          <a:ext cx="7560332" cy="4020086"/>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p:cNvSpPr/>
          <p:nvPr/>
        </p:nvSpPr>
        <p:spPr>
          <a:xfrm>
            <a:off x="2699358" y="684014"/>
            <a:ext cx="5647700" cy="523220"/>
          </a:xfrm>
          <a:prstGeom prst="rect">
            <a:avLst/>
          </a:prstGeom>
        </p:spPr>
        <p:txBody>
          <a:bodyPr wrap="none">
            <a:spAutoFit/>
          </a:bodyPr>
          <a:lstStyle/>
          <a:p>
            <a:r>
              <a:rPr lang="en-GB" altLang="en-US" sz="2800" b="1" dirty="0">
                <a:solidFill>
                  <a:schemeClr val="accent1">
                    <a:lumMod val="75000"/>
                  </a:schemeClr>
                </a:solidFill>
                <a:latin typeface="Arial" panose="020B0604020202020204" pitchFamily="34" charset="0"/>
                <a:cs typeface="Arial" panose="020B0604020202020204" pitchFamily="34" charset="0"/>
              </a:rPr>
              <a:t>FE</a:t>
            </a:r>
            <a:r>
              <a:rPr lang="en-GB" altLang="en-US" dirty="0"/>
              <a:t> </a:t>
            </a:r>
            <a:r>
              <a:rPr lang="en-GB" altLang="en-US" sz="2800" b="1" dirty="0">
                <a:solidFill>
                  <a:schemeClr val="accent1">
                    <a:lumMod val="75000"/>
                  </a:schemeClr>
                </a:solidFill>
                <a:latin typeface="Arial" panose="020B0604020202020204" pitchFamily="34" charset="0"/>
                <a:cs typeface="Arial" panose="020B0604020202020204" pitchFamily="34" charset="0"/>
              </a:rPr>
              <a:t>Sector Income Since 2015/16</a:t>
            </a:r>
            <a:endParaRPr lang="en-GB" sz="2800" b="1" dirty="0">
              <a:solidFill>
                <a:schemeClr val="accent1">
                  <a:lumMod val="75000"/>
                </a:schemeClr>
              </a:solidFill>
              <a:latin typeface="Arial" panose="020B0604020202020204" pitchFamily="34" charset="0"/>
              <a:cs typeface="Arial" panose="020B0604020202020204" pitchFamily="34" charset="0"/>
            </a:endParaRPr>
          </a:p>
        </p:txBody>
      </p:sp>
      <p:sp>
        <p:nvSpPr>
          <p:cNvPr id="4" name="Rectangle 3"/>
          <p:cNvSpPr/>
          <p:nvPr/>
        </p:nvSpPr>
        <p:spPr>
          <a:xfrm>
            <a:off x="2699358" y="5605195"/>
            <a:ext cx="6096000" cy="646331"/>
          </a:xfrm>
          <a:prstGeom prst="rect">
            <a:avLst/>
          </a:prstGeom>
        </p:spPr>
        <p:txBody>
          <a:bodyPr>
            <a:spAutoFit/>
          </a:bodyPr>
          <a:lstStyle/>
          <a:p>
            <a:pPr>
              <a:spcBef>
                <a:spcPct val="0"/>
              </a:spcBef>
              <a:buFontTx/>
              <a:buNone/>
            </a:pPr>
            <a:r>
              <a:rPr lang="en-GB" altLang="en-US" dirty="0">
                <a:latin typeface="Arial" panose="020B0604020202020204" pitchFamily="34" charset="0"/>
              </a:rPr>
              <a:t>33% decline in income across sector since 2015/16</a:t>
            </a:r>
          </a:p>
          <a:p>
            <a:pPr>
              <a:spcBef>
                <a:spcPct val="0"/>
              </a:spcBef>
              <a:buFontTx/>
              <a:buNone/>
            </a:pPr>
            <a:r>
              <a:rPr lang="en-GB" altLang="en-US" dirty="0">
                <a:latin typeface="Arial" panose="020B0604020202020204" pitchFamily="34" charset="0"/>
              </a:rPr>
              <a:t>11% decline in income across sector since 2017/18</a:t>
            </a:r>
          </a:p>
        </p:txBody>
      </p:sp>
    </p:spTree>
    <p:extLst>
      <p:ext uri="{BB962C8B-B14F-4D97-AF65-F5344CB8AC3E}">
        <p14:creationId xmlns:p14="http://schemas.microsoft.com/office/powerpoint/2010/main" val="377730398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dlc_DocId xmlns="6b6be069-3015-45a1-a159-f08f7391e341">SERC-1584500667-8374</_dlc_DocId>
    <_dlc_DocIdUrl xmlns="6b6be069-3015-45a1-a159-f08f7391e341">
      <Url>https://serc2.sharepoint.com/sites/na/cmt/ps/_layouts/15/DocIdRedir.aspx?ID=SERC-1584500667-8374</Url>
      <Description>SERC-1584500667-8374</Description>
    </_dlc_DocIdUrl>
    <PublishingExpirationDate xmlns="http://schemas.microsoft.com/sharepoint/v3" xsi:nil="true"/>
    <PublishingStartDate xmlns="http://schemas.microsoft.com/sharepoint/v3" xsi:nil="true"/>
    <_ip_UnifiedCompliancePolicyUIAction xmlns="http://schemas.microsoft.com/sharepoint/v3" xsi:nil="true"/>
    <_ip_UnifiedCompliancePolicyProperties xmlns="http://schemas.microsoft.com/sharepoint/v3" xsi:nil="true"/>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600E670C7136B64FBEDD8AEC7D5EF6AB" ma:contentTypeVersion="52" ma:contentTypeDescription="Create a new document." ma:contentTypeScope="" ma:versionID="530f461b74c840a5c041bfb7e45b9392">
  <xsd:schema xmlns:xsd="http://www.w3.org/2001/XMLSchema" xmlns:xs="http://www.w3.org/2001/XMLSchema" xmlns:p="http://schemas.microsoft.com/office/2006/metadata/properties" xmlns:ns1="http://schemas.microsoft.com/sharepoint/v3" xmlns:ns2="6b6be069-3015-45a1-a159-f08f7391e341" xmlns:ns3="d0ce9746-7f8c-4c05-bf93-1cae3f7f24a9" targetNamespace="http://schemas.microsoft.com/office/2006/metadata/properties" ma:root="true" ma:fieldsID="650cfae63ce254b453c84c6b45e61dc4" ns1:_="" ns2:_="" ns3:_="">
    <xsd:import namespace="http://schemas.microsoft.com/sharepoint/v3"/>
    <xsd:import namespace="6b6be069-3015-45a1-a159-f08f7391e341"/>
    <xsd:import namespace="d0ce9746-7f8c-4c05-bf93-1cae3f7f24a9"/>
    <xsd:element name="properties">
      <xsd:complexType>
        <xsd:sequence>
          <xsd:element name="documentManagement">
            <xsd:complexType>
              <xsd:all>
                <xsd:element ref="ns1:PublishingStartDate" minOccurs="0"/>
                <xsd:element ref="ns1:PublishingExpirationDate" minOccurs="0"/>
                <xsd:element ref="ns2:SharedWithUsers" minOccurs="0"/>
                <xsd:element ref="ns2:SharedWithDetails" minOccurs="0"/>
                <xsd:element ref="ns2:_dlc_DocId" minOccurs="0"/>
                <xsd:element ref="ns2:_dlc_DocIdUrl" minOccurs="0"/>
                <xsd:element ref="ns2:_dlc_DocIdPersistId" minOccurs="0"/>
                <xsd:element ref="ns1:_ip_UnifiedCompliancePolicyProperties" minOccurs="0"/>
                <xsd:element ref="ns1:_ip_UnifiedCompliancePolicyUIAction"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b6be069-3015-45a1-a159-f08f7391e341"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description="" ma:internalName="SharedWithDetails" ma:readOnly="true">
      <xsd:simpleType>
        <xsd:restriction base="dms:Note">
          <xsd:maxLength value="255"/>
        </xsd:restriction>
      </xsd:simpleType>
    </xsd:element>
    <xsd:element name="_dlc_DocId" ma:index="12" nillable="true" ma:displayName="Document ID Value" ma:description="The value of the document ID assigned to this item." ma:internalName="_dlc_DocId" ma:readOnly="true">
      <xsd:simpleType>
        <xsd:restriction base="dms:Text"/>
      </xsd:simpleType>
    </xsd:element>
    <xsd:element name="_dlc_DocIdUrl" ma:index="13"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4"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d0ce9746-7f8c-4c05-bf93-1cae3f7f24a9" elementFormDefault="qualified">
    <xsd:import namespace="http://schemas.microsoft.com/office/2006/documentManagement/types"/>
    <xsd:import namespace="http://schemas.microsoft.com/office/infopath/2007/PartnerControls"/>
    <xsd:element name="MediaServiceMetadata" ma:index="17" nillable="true" ma:displayName="MediaServiceMetadata" ma:description="" ma:hidden="true" ma:internalName="MediaServiceMetadata" ma:readOnly="true">
      <xsd:simpleType>
        <xsd:restriction base="dms:Note"/>
      </xsd:simpleType>
    </xsd:element>
    <xsd:element name="MediaServiceFastMetadata" ma:index="18"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B6C4A62-EC9F-4AE4-838A-60A6CAE47CAB}">
  <ds:schemaRefs>
    <ds:schemaRef ds:uri="http://schemas.microsoft.com/sharepoint/events"/>
  </ds:schemaRefs>
</ds:datastoreItem>
</file>

<file path=customXml/itemProps2.xml><?xml version="1.0" encoding="utf-8"?>
<ds:datastoreItem xmlns:ds="http://schemas.openxmlformats.org/officeDocument/2006/customXml" ds:itemID="{69BBA938-4FE2-4987-B3CA-71401C26CBDF}">
  <ds:schemaRefs>
    <ds:schemaRef ds:uri="http://schemas.microsoft.com/sharepoint/v3/contenttype/forms"/>
  </ds:schemaRefs>
</ds:datastoreItem>
</file>

<file path=customXml/itemProps3.xml><?xml version="1.0" encoding="utf-8"?>
<ds:datastoreItem xmlns:ds="http://schemas.openxmlformats.org/officeDocument/2006/customXml" ds:itemID="{C960D086-A001-46D6-A596-66A412D87EF1}">
  <ds:schemaRefs>
    <ds:schemaRef ds:uri="http://schemas.microsoft.com/office/2006/documentManagement/types"/>
    <ds:schemaRef ds:uri="6b6be069-3015-45a1-a159-f08f7391e341"/>
    <ds:schemaRef ds:uri="d0ce9746-7f8c-4c05-bf93-1cae3f7f24a9"/>
    <ds:schemaRef ds:uri="http://purl.org/dc/elements/1.1/"/>
    <ds:schemaRef ds:uri="http://schemas.microsoft.com/office/2006/metadata/properties"/>
    <ds:schemaRef ds:uri="http://schemas.microsoft.com/sharepoint/v3"/>
    <ds:schemaRef ds:uri="http://purl.org/dc/term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4.xml><?xml version="1.0" encoding="utf-8"?>
<ds:datastoreItem xmlns:ds="http://schemas.openxmlformats.org/officeDocument/2006/customXml" ds:itemID="{4F6D8A15-C8C2-4151-B8B1-9651515994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b6be069-3015-45a1-a159-f08f7391e341"/>
    <ds:schemaRef ds:uri="d0ce9746-7f8c-4c05-bf93-1cae3f7f24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529</TotalTime>
  <Words>631</Words>
  <Application>Microsoft Office PowerPoint</Application>
  <PresentationFormat>Widescreen</PresentationFormat>
  <Paragraphs>138</Paragraphs>
  <Slides>12</Slides>
  <Notes>5</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12</vt:i4>
      </vt:variant>
    </vt:vector>
  </HeadingPairs>
  <TitlesOfParts>
    <vt:vector size="21" baseType="lpstr">
      <vt:lpstr>Arial</vt:lpstr>
      <vt:lpstr>Calibri</vt:lpstr>
      <vt:lpstr>Calibri Light</vt:lpstr>
      <vt:lpstr>Times New Roman</vt:lpstr>
      <vt:lpstr>Trebuchet MS</vt:lpstr>
      <vt:lpstr>Wingdings</vt:lpstr>
      <vt:lpstr>Wingdings 3</vt:lpstr>
      <vt:lpstr>Facet</vt:lpstr>
      <vt:lpstr>Office Theme</vt:lpstr>
      <vt:lpstr>Schools Partnership Report</vt:lpstr>
      <vt:lpstr>PowerPoint Presentation</vt:lpstr>
      <vt:lpstr>Entitlement Framework</vt:lpstr>
      <vt:lpstr>Area Learning Communities (ALCs)</vt:lpstr>
      <vt:lpstr>Benefits to ALCs</vt:lpstr>
      <vt:lpstr> Benefits to SERC</vt:lpstr>
      <vt:lpstr>Current Position 2018/19</vt:lpstr>
      <vt:lpstr>Performance Statistics</vt:lpstr>
      <vt:lpstr>PowerPoint Presentation</vt:lpstr>
      <vt:lpstr>PowerPoint Presentation</vt:lpstr>
      <vt:lpstr> EF Demographic Trends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Information Evening</dc:title>
  <dc:creator>Orla Tumelty</dc:creator>
  <cp:lastModifiedBy>Veronica Healy</cp:lastModifiedBy>
  <cp:revision>88</cp:revision>
  <cp:lastPrinted>2018-11-13T09:58:33Z</cp:lastPrinted>
  <dcterms:modified xsi:type="dcterms:W3CDTF">2018-11-23T12:02:33Z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0x010100600E670C7136B64FBEDD8AEC7D5EF6AB</vt:lpwstr>
  </property>
  <property fmtid="{D5CDD505-2E9C-101B-9397-08002B2CF9AE}" pid="3" name="_dlc_DocIdItemGuid">
    <vt:lpwstr>f3461a6a-4df7-4c06-801a-2c03022d198c</vt:lpwstr>
  </property>
  <property fmtid="{D5CDD505-2E9C-101B-9397-08002B2CF9AE}" pid="4" name="MSIP_Label_65c23df0-9a55-4099-90e0-17b72bfeaed2_Enabled">
    <vt:lpwstr>True</vt:lpwstr>
  </property>
  <property fmtid="{D5CDD505-2E9C-101B-9397-08002B2CF9AE}" pid="5" name="MSIP_Label_65c23df0-9a55-4099-90e0-17b72bfeaed2_SiteId">
    <vt:lpwstr>54efe58d-72b7-45af-9a01-30ee5f377a71</vt:lpwstr>
  </property>
  <property fmtid="{D5CDD505-2E9C-101B-9397-08002B2CF9AE}" pid="6" name="MSIP_Label_65c23df0-9a55-4099-90e0-17b72bfeaed2_Owner">
    <vt:lpwstr>RArmstrong@serc.ac.uk</vt:lpwstr>
  </property>
  <property fmtid="{D5CDD505-2E9C-101B-9397-08002B2CF9AE}" pid="7" name="MSIP_Label_65c23df0-9a55-4099-90e0-17b72bfeaed2_SetDate">
    <vt:lpwstr>2018-11-21T18:30:58.3962602Z</vt:lpwstr>
  </property>
  <property fmtid="{D5CDD505-2E9C-101B-9397-08002B2CF9AE}" pid="8" name="MSIP_Label_65c23df0-9a55-4099-90e0-17b72bfeaed2_Name">
    <vt:lpwstr>General</vt:lpwstr>
  </property>
  <property fmtid="{D5CDD505-2E9C-101B-9397-08002B2CF9AE}" pid="9" name="MSIP_Label_65c23df0-9a55-4099-90e0-17b72bfeaed2_Application">
    <vt:lpwstr>Microsoft Azure Information Protection</vt:lpwstr>
  </property>
  <property fmtid="{D5CDD505-2E9C-101B-9397-08002B2CF9AE}" pid="10" name="MSIP_Label_65c23df0-9a55-4099-90e0-17b72bfeaed2_Extended_MSFT_Method">
    <vt:lpwstr>Automatic</vt:lpwstr>
  </property>
  <property fmtid="{D5CDD505-2E9C-101B-9397-08002B2CF9AE}" pid="11" name="Sensitivity">
    <vt:lpwstr>General</vt:lpwstr>
  </property>
</Properties>
</file>